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6" r:id="rId8"/>
    <p:sldId id="267" r:id="rId9"/>
    <p:sldId id="264"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varScale="1">
        <p:scale>
          <a:sx n="73" d="100"/>
          <a:sy n="73" d="100"/>
        </p:scale>
        <p:origin x="48"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6824-39CC-4396-AB13-8F7ACC08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E512B2-0D9C-4A91-A7ED-10D9491EF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D0BC34-A091-4417-88C4-32AB9768D12A}"/>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00681839-0622-47AA-86AA-E0AE5F23D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D9DEB4-1866-4D8E-8998-45165324EBF2}"/>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111915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8FD5-226E-4CF1-A5BD-8763843029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6AB8F-6293-401B-BD22-B29555D72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5D3C23-E39F-4D13-9D55-36A3B27AFBFE}"/>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345DE94A-4711-4F5E-8E8C-B8F239D47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CE1811-0E89-4449-A574-7618FC2B48A0}"/>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216427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F1D51-9889-4013-B802-5836053DBE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856245-2EDA-4DDF-912A-E63D516576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1D7D95-80B2-4240-BCBB-8B9B8E045376}"/>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6D9D398E-6FB8-414E-BF46-FC12F501C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CFB342-6DD3-4F97-973A-AD67AB1ECA63}"/>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33338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1D24-C66E-4310-B4DD-18EFDF612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B1F901-73D0-4486-ADD5-A65CB296E1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B5AC31-413A-418C-B2D7-BAA6E5A3A0C9}"/>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CC957877-22AF-437A-AE9E-F0E2B86411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4661D4-70F4-46B7-A397-048B7E1C182F}"/>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70657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1DB5-BB67-4462-9885-17312F384C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A67E46-6550-4319-954A-4F05FB4A10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A8F22B-496C-4F52-98CC-A91DF27F5E12}"/>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3C9090CF-2B53-41E1-B7B2-C1D2F1A1C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8001FF-CED2-424F-9070-2CA347DCC140}"/>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116339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CA69-F574-4CE1-8CD2-46EA1707D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7609C-024B-4B91-84D1-4E9A00FF9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3C4CF6-C628-4251-B5EC-AD4E625D8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32F517-83E5-4BD5-8B7A-CB5135DC9BF7}"/>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6" name="Footer Placeholder 5">
            <a:extLst>
              <a:ext uri="{FF2B5EF4-FFF2-40B4-BE49-F238E27FC236}">
                <a16:creationId xmlns:a16="http://schemas.microsoft.com/office/drawing/2014/main" id="{A9476156-3A06-440F-BA51-B2B60C297F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B4C55C-711B-4715-BF4E-46B64F8F6589}"/>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81765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2D2E-196D-40EB-9BDF-871D789B33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148721-691B-4D7C-AB1A-7A8BB6081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0419A2-9509-4803-97F2-5E737A0505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0696E7-A872-4A29-AE29-C135D9F27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6D422-92AB-47D7-9EA1-3B8C097A3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481C3-6C1C-4CF3-BF56-ADDF12218371}"/>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8" name="Footer Placeholder 7">
            <a:extLst>
              <a:ext uri="{FF2B5EF4-FFF2-40B4-BE49-F238E27FC236}">
                <a16:creationId xmlns:a16="http://schemas.microsoft.com/office/drawing/2014/main" id="{14C46E50-CB12-499F-AA54-A24B81F774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9492D5-E941-4F17-B138-AB2BE3201E86}"/>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277823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6FFD-09B8-47E5-81E6-D0D2E25CD4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493E0B-7607-48F5-B23C-EB9AE6394E8C}"/>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4" name="Footer Placeholder 3">
            <a:extLst>
              <a:ext uri="{FF2B5EF4-FFF2-40B4-BE49-F238E27FC236}">
                <a16:creationId xmlns:a16="http://schemas.microsoft.com/office/drawing/2014/main" id="{8375A287-ED7D-4083-B8EA-DBEE5B9C10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0EE589-9D3C-4D7A-8E5F-6FE1956DADF4}"/>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241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03BBB-7DE0-4EF4-B023-ED16D8F34E1A}"/>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3" name="Footer Placeholder 2">
            <a:extLst>
              <a:ext uri="{FF2B5EF4-FFF2-40B4-BE49-F238E27FC236}">
                <a16:creationId xmlns:a16="http://schemas.microsoft.com/office/drawing/2014/main" id="{83A24F8E-76FB-4D52-9007-63D841B2F0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696823-BDDD-4824-AF44-55B243DE4A76}"/>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204107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CED3-FE2D-4BEF-938A-505F61EE1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BA9F57-0C0D-4517-9E2B-1B5991BEC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EBC683-8DDE-430D-8D25-A624E4194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98493-681A-4D0F-90F4-84EB855C2055}"/>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6" name="Footer Placeholder 5">
            <a:extLst>
              <a:ext uri="{FF2B5EF4-FFF2-40B4-BE49-F238E27FC236}">
                <a16:creationId xmlns:a16="http://schemas.microsoft.com/office/drawing/2014/main" id="{BE959CEA-54BB-4526-ABF1-FC49A8DC5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0BA6A-0617-44C1-81DD-9628AB7B68BD}"/>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65494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9C7D-099A-4C67-A3AD-82950810D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00B0AC-8AB2-4346-89AF-79C131A81A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8240DD-7B3C-45C0-B1D7-75057561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3CF2C-893A-4BF6-8A06-B7B220281A1E}"/>
              </a:ext>
            </a:extLst>
          </p:cNvPr>
          <p:cNvSpPr>
            <a:spLocks noGrp="1"/>
          </p:cNvSpPr>
          <p:nvPr>
            <p:ph type="dt" sz="half" idx="10"/>
          </p:nvPr>
        </p:nvSpPr>
        <p:spPr/>
        <p:txBody>
          <a:bodyPr/>
          <a:lstStyle/>
          <a:p>
            <a:fld id="{EC5AFB74-1476-4369-A915-6702629D1017}" type="datetimeFigureOut">
              <a:rPr lang="en-GB" smtClean="0"/>
              <a:t>25/01/2021</a:t>
            </a:fld>
            <a:endParaRPr lang="en-GB"/>
          </a:p>
        </p:txBody>
      </p:sp>
      <p:sp>
        <p:nvSpPr>
          <p:cNvPr id="6" name="Footer Placeholder 5">
            <a:extLst>
              <a:ext uri="{FF2B5EF4-FFF2-40B4-BE49-F238E27FC236}">
                <a16:creationId xmlns:a16="http://schemas.microsoft.com/office/drawing/2014/main" id="{BC9F9E2E-FCBB-4A38-AFB5-27867C56BA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17DFD-3BB8-4CA2-9CA4-5BBF09A11744}"/>
              </a:ext>
            </a:extLst>
          </p:cNvPr>
          <p:cNvSpPr>
            <a:spLocks noGrp="1"/>
          </p:cNvSpPr>
          <p:nvPr>
            <p:ph type="sldNum" sz="quarter" idx="12"/>
          </p:nvPr>
        </p:nvSpPr>
        <p:spPr/>
        <p:txBody>
          <a:bodyPr/>
          <a:lstStyle/>
          <a:p>
            <a:fld id="{63ADBBCF-AE56-49A4-8C0B-7474C617EAAE}" type="slidenum">
              <a:rPr lang="en-GB" smtClean="0"/>
              <a:t>‹#›</a:t>
            </a:fld>
            <a:endParaRPr lang="en-GB"/>
          </a:p>
        </p:txBody>
      </p:sp>
    </p:spTree>
    <p:extLst>
      <p:ext uri="{BB962C8B-B14F-4D97-AF65-F5344CB8AC3E}">
        <p14:creationId xmlns:p14="http://schemas.microsoft.com/office/powerpoint/2010/main" val="35660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4C84D-AF26-4D93-A4B3-ED1554594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8129DD-FAE3-46EF-977E-37E249166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42F4E-8DD9-4F20-ABB7-7E2FAA70A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AFB74-1476-4369-A915-6702629D1017}" type="datetimeFigureOut">
              <a:rPr lang="en-GB" smtClean="0"/>
              <a:t>25/01/2021</a:t>
            </a:fld>
            <a:endParaRPr lang="en-GB"/>
          </a:p>
        </p:txBody>
      </p:sp>
      <p:sp>
        <p:nvSpPr>
          <p:cNvPr id="5" name="Footer Placeholder 4">
            <a:extLst>
              <a:ext uri="{FF2B5EF4-FFF2-40B4-BE49-F238E27FC236}">
                <a16:creationId xmlns:a16="http://schemas.microsoft.com/office/drawing/2014/main" id="{DBCE1A83-8EC3-475C-95B0-FED449895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EC8481-6007-465C-9220-2A0380AB2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DBBCF-AE56-49A4-8C0B-7474C617EAAE}" type="slidenum">
              <a:rPr lang="en-GB" smtClean="0"/>
              <a:t>‹#›</a:t>
            </a:fld>
            <a:endParaRPr lang="en-GB"/>
          </a:p>
        </p:txBody>
      </p:sp>
    </p:spTree>
    <p:extLst>
      <p:ext uri="{BB962C8B-B14F-4D97-AF65-F5344CB8AC3E}">
        <p14:creationId xmlns:p14="http://schemas.microsoft.com/office/powerpoint/2010/main" val="336442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BDAA0D-1D53-40E4-8CE8-46FED386C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48" y="0"/>
            <a:ext cx="13061551" cy="6858000"/>
          </a:xfrm>
          <a:prstGeom prst="rect">
            <a:avLst/>
          </a:prstGeom>
        </p:spPr>
      </p:pic>
      <p:sp>
        <p:nvSpPr>
          <p:cNvPr id="3" name="Rectangle 2"/>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29578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17" name="Rectangle 16"/>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
        <p:nvSpPr>
          <p:cNvPr id="18" name="TextBox 17">
            <a:extLst>
              <a:ext uri="{FF2B5EF4-FFF2-40B4-BE49-F238E27FC236}">
                <a16:creationId xmlns:a16="http://schemas.microsoft.com/office/drawing/2014/main" id="{B2678955-2153-4B86-90D3-37A29B40CAD8}"/>
              </a:ext>
            </a:extLst>
          </p:cNvPr>
          <p:cNvSpPr txBox="1"/>
          <p:nvPr/>
        </p:nvSpPr>
        <p:spPr>
          <a:xfrm>
            <a:off x="491066" y="324407"/>
            <a:ext cx="9735775"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Discussion</a:t>
            </a:r>
          </a:p>
        </p:txBody>
      </p:sp>
      <p:sp>
        <p:nvSpPr>
          <p:cNvPr id="6" name="TextBox 5">
            <a:extLst>
              <a:ext uri="{FF2B5EF4-FFF2-40B4-BE49-F238E27FC236}">
                <a16:creationId xmlns:a16="http://schemas.microsoft.com/office/drawing/2014/main" id="{FA42CDCA-2C3C-47C3-B7AE-3338886E89C8}"/>
              </a:ext>
            </a:extLst>
          </p:cNvPr>
          <p:cNvSpPr txBox="1"/>
          <p:nvPr/>
        </p:nvSpPr>
        <p:spPr>
          <a:xfrm>
            <a:off x="491066" y="1934764"/>
            <a:ext cx="9149158" cy="2554545"/>
          </a:xfrm>
          <a:prstGeom prst="rect">
            <a:avLst/>
          </a:prstGeom>
          <a:noFill/>
        </p:spPr>
        <p:txBody>
          <a:bodyPr wrap="square">
            <a:spAutoFit/>
          </a:bodyPr>
          <a:lstStyle/>
          <a:p>
            <a:r>
              <a:rPr lang="en-GB" sz="3200" dirty="0"/>
              <a:t>David Hughes, CEO, Association of Colleges</a:t>
            </a:r>
          </a:p>
          <a:p>
            <a:r>
              <a:rPr lang="en-GB" sz="3200" dirty="0"/>
              <a:t>Dr Sue </a:t>
            </a:r>
            <a:r>
              <a:rPr lang="en-GB" sz="3200" dirty="0" err="1"/>
              <a:t>Pember</a:t>
            </a:r>
            <a:r>
              <a:rPr lang="en-GB" sz="3200" dirty="0"/>
              <a:t>, Holex</a:t>
            </a:r>
          </a:p>
          <a:p>
            <a:r>
              <a:rPr lang="en-GB" sz="3200" dirty="0"/>
              <a:t>Jane Hickie, CEO, AELP</a:t>
            </a:r>
          </a:p>
          <a:p>
            <a:r>
              <a:rPr lang="en-GB" sz="3200" dirty="0"/>
              <a:t>David Russell, CEO, Education &amp; Training Foundation </a:t>
            </a:r>
          </a:p>
          <a:p>
            <a:r>
              <a:rPr lang="en-GB" sz="3200" dirty="0"/>
              <a:t>David Gallagher, CEO, NCFE</a:t>
            </a:r>
          </a:p>
        </p:txBody>
      </p:sp>
    </p:spTree>
    <p:extLst>
      <p:ext uri="{BB962C8B-B14F-4D97-AF65-F5344CB8AC3E}">
        <p14:creationId xmlns:p14="http://schemas.microsoft.com/office/powerpoint/2010/main" val="258311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7" y="372533"/>
            <a:ext cx="6348645"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The FE White Paper in numbers</a:t>
            </a:r>
          </a:p>
        </p:txBody>
      </p:sp>
      <p:sp>
        <p:nvSpPr>
          <p:cNvPr id="4" name="Rectangle 3"/>
          <p:cNvSpPr/>
          <p:nvPr/>
        </p:nvSpPr>
        <p:spPr>
          <a:xfrm>
            <a:off x="1232453" y="5106913"/>
            <a:ext cx="9409043" cy="246221"/>
          </a:xfrm>
          <a:prstGeom prst="rect">
            <a:avLst/>
          </a:prstGeom>
        </p:spPr>
        <p:txBody>
          <a:bodyPr wrap="square">
            <a:spAutoFit/>
          </a:bodyPr>
          <a:lstStyle/>
          <a:p>
            <a:pPr algn="ctr"/>
            <a:r>
              <a:rPr lang="en-GB" sz="1000" dirty="0">
                <a:latin typeface="Trebuchet MS" panose="020B0603020202020204" pitchFamily="34" charset="0"/>
              </a:rPr>
              <a:t>https://www.gov.uk/government/publications/skills-for-jobs-lifelong-learning-for-opportunity-and-growth</a:t>
            </a:r>
          </a:p>
        </p:txBody>
      </p:sp>
      <p:pic>
        <p:nvPicPr>
          <p:cNvPr id="5" name="Picture 4"/>
          <p:cNvPicPr>
            <a:picLocks noChangeAspect="1"/>
          </p:cNvPicPr>
          <p:nvPr/>
        </p:nvPicPr>
        <p:blipFill>
          <a:blip r:embed="rId3"/>
          <a:stretch>
            <a:fillRect/>
          </a:stretch>
        </p:blipFill>
        <p:spPr>
          <a:xfrm>
            <a:off x="8750270" y="372533"/>
            <a:ext cx="2953785" cy="4255918"/>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2678955-2153-4B86-90D3-37A29B40CAD8}"/>
              </a:ext>
            </a:extLst>
          </p:cNvPr>
          <p:cNvSpPr txBox="1"/>
          <p:nvPr/>
        </p:nvSpPr>
        <p:spPr>
          <a:xfrm>
            <a:off x="799316" y="962832"/>
            <a:ext cx="6594811"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6 chapters including summary</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32 sections within the chapters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34 policy ‘decisions’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80 pages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156 paragraphs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25,143 words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140,806 characters (no spaces)</a:t>
            </a:r>
          </a:p>
          <a:p>
            <a:pPr marL="457200" indent="-457200">
              <a:buFont typeface="Arial" panose="020B0604020202020204" pitchFamily="34" charset="0"/>
              <a:buChar char="•"/>
            </a:pPr>
            <a:r>
              <a:rPr lang="en-GB" sz="2800" dirty="0">
                <a:latin typeface="Trebuchet MS" panose="020B0603020202020204" pitchFamily="34" charset="0"/>
                <a:ea typeface="Tahoma" panose="020B0604030504040204" pitchFamily="34" charset="0"/>
                <a:cs typeface="Tahoma" panose="020B0604030504040204" pitchFamily="34" charset="0"/>
              </a:rPr>
              <a:t>166,107 characters (with spaces)</a:t>
            </a:r>
          </a:p>
        </p:txBody>
      </p:sp>
      <p:sp>
        <p:nvSpPr>
          <p:cNvPr id="7" name="TextBox 6">
            <a:extLst>
              <a:ext uri="{FF2B5EF4-FFF2-40B4-BE49-F238E27FC236}">
                <a16:creationId xmlns:a16="http://schemas.microsoft.com/office/drawing/2014/main" id="{B2678955-2153-4B86-90D3-37A29B40CAD8}"/>
              </a:ext>
            </a:extLst>
          </p:cNvPr>
          <p:cNvSpPr txBox="1"/>
          <p:nvPr/>
        </p:nvSpPr>
        <p:spPr>
          <a:xfrm>
            <a:off x="491067" y="4530946"/>
            <a:ext cx="6348645" cy="523220"/>
          </a:xfrm>
          <a:prstGeom prst="rect">
            <a:avLst/>
          </a:prstGeom>
          <a:noFill/>
        </p:spPr>
        <p:txBody>
          <a:bodyPr wrap="square" rtlCol="0">
            <a:spAutoFit/>
          </a:bodyPr>
          <a:lstStyle/>
          <a:p>
            <a:r>
              <a:rPr lang="en-GB" sz="2800" dirty="0">
                <a:latin typeface="Trebuchet MS" panose="020B0603020202020204" pitchFamily="34" charset="0"/>
                <a:ea typeface="Tahoma" panose="020B0604030504040204" pitchFamily="34" charset="0"/>
                <a:cs typeface="Tahoma" panose="020B0604030504040204" pitchFamily="34" charset="0"/>
              </a:rPr>
              <a:t>Very wide ranging!</a:t>
            </a:r>
          </a:p>
        </p:txBody>
      </p:sp>
      <p:sp>
        <p:nvSpPr>
          <p:cNvPr id="8" name="Rectangle 7"/>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6272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7" y="372533"/>
            <a:ext cx="8027291"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What’s does Gavin say is the big theme?</a:t>
            </a:r>
          </a:p>
        </p:txBody>
      </p:sp>
      <p:sp>
        <p:nvSpPr>
          <p:cNvPr id="4" name="Rectangle 3"/>
          <p:cNvSpPr/>
          <p:nvPr/>
        </p:nvSpPr>
        <p:spPr>
          <a:xfrm>
            <a:off x="1232453" y="5106913"/>
            <a:ext cx="9409043" cy="246221"/>
          </a:xfrm>
          <a:prstGeom prst="rect">
            <a:avLst/>
          </a:prstGeom>
        </p:spPr>
        <p:txBody>
          <a:bodyPr wrap="square">
            <a:spAutoFit/>
          </a:bodyPr>
          <a:lstStyle/>
          <a:p>
            <a:pPr algn="ctr"/>
            <a:r>
              <a:rPr lang="en-GB" sz="1000" dirty="0">
                <a:latin typeface="Trebuchet MS" panose="020B0603020202020204" pitchFamily="34" charset="0"/>
              </a:rPr>
              <a:t>https://www.gov.uk/government/publications/skills-for-jobs-lifelong-learning-for-opportunity-and-growth</a:t>
            </a:r>
          </a:p>
        </p:txBody>
      </p:sp>
      <p:pic>
        <p:nvPicPr>
          <p:cNvPr id="8" name="Picture 7"/>
          <p:cNvPicPr>
            <a:picLocks noChangeAspect="1"/>
          </p:cNvPicPr>
          <p:nvPr/>
        </p:nvPicPr>
        <p:blipFill>
          <a:blip r:embed="rId3"/>
          <a:stretch>
            <a:fillRect/>
          </a:stretch>
        </p:blipFill>
        <p:spPr>
          <a:xfrm>
            <a:off x="9769371" y="359793"/>
            <a:ext cx="1811775" cy="1781828"/>
          </a:xfrm>
          <a:prstGeom prst="rect">
            <a:avLst/>
          </a:prstGeom>
        </p:spPr>
      </p:pic>
      <p:sp>
        <p:nvSpPr>
          <p:cNvPr id="9" name="Rectangle 8"/>
          <p:cNvSpPr/>
          <p:nvPr/>
        </p:nvSpPr>
        <p:spPr>
          <a:xfrm>
            <a:off x="707635" y="1162004"/>
            <a:ext cx="7810723" cy="2677656"/>
          </a:xfrm>
          <a:prstGeom prst="rect">
            <a:avLst/>
          </a:prstGeom>
        </p:spPr>
        <p:txBody>
          <a:bodyPr wrap="square">
            <a:spAutoFit/>
          </a:bodyPr>
          <a:lstStyle/>
          <a:p>
            <a:r>
              <a:rPr lang="en-GB" sz="2400" dirty="0">
                <a:latin typeface="Trebuchet MS" panose="020B0603020202020204" pitchFamily="34" charset="0"/>
              </a:rPr>
              <a:t>“This White Paper aims to </a:t>
            </a:r>
            <a:r>
              <a:rPr lang="en-GB" sz="2400" b="1" dirty="0">
                <a:solidFill>
                  <a:srgbClr val="FF0000"/>
                </a:solidFill>
                <a:latin typeface="Trebuchet MS" panose="020B0603020202020204" pitchFamily="34" charset="0"/>
              </a:rPr>
              <a:t>strengthen links between employers and further education providers</a:t>
            </a:r>
            <a:r>
              <a:rPr lang="en-GB" sz="2400" dirty="0">
                <a:latin typeface="Trebuchet MS" panose="020B0603020202020204" pitchFamily="34" charset="0"/>
              </a:rPr>
              <a:t>. We will place employers at the heart of defining local skills needs and explore a new role for Chambers of Commerce and other business representative organisations working with local colleges and employers.”</a:t>
            </a:r>
          </a:p>
        </p:txBody>
      </p:sp>
      <p:sp>
        <p:nvSpPr>
          <p:cNvPr id="10" name="Rectangle 9"/>
          <p:cNvSpPr/>
          <p:nvPr/>
        </p:nvSpPr>
        <p:spPr>
          <a:xfrm>
            <a:off x="642328" y="4211676"/>
            <a:ext cx="10873511" cy="523220"/>
          </a:xfrm>
          <a:prstGeom prst="rect">
            <a:avLst/>
          </a:prstGeom>
        </p:spPr>
        <p:txBody>
          <a:bodyPr wrap="square">
            <a:spAutoFit/>
          </a:bodyPr>
          <a:lstStyle/>
          <a:p>
            <a:pPr algn="ctr"/>
            <a:r>
              <a:rPr lang="en-GB" sz="2800" b="1" dirty="0">
                <a:latin typeface="Trebuchet MS" panose="020B0603020202020204" pitchFamily="34" charset="0"/>
              </a:rPr>
              <a:t>Repeat after me: from employer ownership -&gt; to employer-led</a:t>
            </a:r>
          </a:p>
        </p:txBody>
      </p:sp>
      <p:sp>
        <p:nvSpPr>
          <p:cNvPr id="11" name="Rectangle 10"/>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34168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7" y="372533"/>
            <a:ext cx="8556680"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One-year funding commitment (not 3)</a:t>
            </a:r>
          </a:p>
        </p:txBody>
      </p:sp>
      <p:sp>
        <p:nvSpPr>
          <p:cNvPr id="4" name="Rectangle 3"/>
          <p:cNvSpPr/>
          <p:nvPr/>
        </p:nvSpPr>
        <p:spPr>
          <a:xfrm>
            <a:off x="1232453" y="5106913"/>
            <a:ext cx="9409043" cy="246221"/>
          </a:xfrm>
          <a:prstGeom prst="rect">
            <a:avLst/>
          </a:prstGeom>
        </p:spPr>
        <p:txBody>
          <a:bodyPr wrap="square">
            <a:spAutoFit/>
          </a:bodyPr>
          <a:lstStyle/>
          <a:p>
            <a:pPr algn="ctr"/>
            <a:r>
              <a:rPr lang="en-GB" sz="1000" dirty="0">
                <a:latin typeface="Trebuchet MS" panose="020B0603020202020204" pitchFamily="34" charset="0"/>
              </a:rPr>
              <a:t>https://www.gov.uk/government/publications/skills-for-jobs-lifelong-learning-for-opportunity-and-growth</a:t>
            </a:r>
          </a:p>
        </p:txBody>
      </p:sp>
      <p:pic>
        <p:nvPicPr>
          <p:cNvPr id="8" name="Picture 7"/>
          <p:cNvPicPr>
            <a:picLocks noChangeAspect="1"/>
          </p:cNvPicPr>
          <p:nvPr/>
        </p:nvPicPr>
        <p:blipFill>
          <a:blip r:embed="rId3"/>
          <a:stretch>
            <a:fillRect/>
          </a:stretch>
        </p:blipFill>
        <p:spPr>
          <a:xfrm>
            <a:off x="9769371" y="359793"/>
            <a:ext cx="1811775" cy="1781828"/>
          </a:xfrm>
          <a:prstGeom prst="rect">
            <a:avLst/>
          </a:prstGeom>
        </p:spPr>
      </p:pic>
      <p:sp>
        <p:nvSpPr>
          <p:cNvPr id="9" name="Rectangle 8"/>
          <p:cNvSpPr/>
          <p:nvPr/>
        </p:nvSpPr>
        <p:spPr>
          <a:xfrm>
            <a:off x="491066" y="1016996"/>
            <a:ext cx="9278305" cy="2308324"/>
          </a:xfrm>
          <a:prstGeom prst="rect">
            <a:avLst/>
          </a:prstGeom>
        </p:spPr>
        <p:txBody>
          <a:bodyPr wrap="square">
            <a:spAutoFit/>
          </a:bodyPr>
          <a:lstStyle/>
          <a:p>
            <a:r>
              <a:rPr lang="en-GB" sz="2400" dirty="0">
                <a:latin typeface="Trebuchet MS" panose="020B0603020202020204" pitchFamily="34" charset="0"/>
              </a:rPr>
              <a:t>“The courses offered by providers will be </a:t>
            </a:r>
            <a:r>
              <a:rPr lang="en-GB" sz="2400" b="1" dirty="0">
                <a:solidFill>
                  <a:srgbClr val="FF0000"/>
                </a:solidFill>
                <a:latin typeface="Trebuchet MS" panose="020B0603020202020204" pitchFamily="34" charset="0"/>
              </a:rPr>
              <a:t>tailored to meet the skill needs of businesses</a:t>
            </a:r>
            <a:r>
              <a:rPr lang="en-GB" sz="2400" dirty="0">
                <a:latin typeface="Trebuchet MS" panose="020B0603020202020204" pitchFamily="34" charset="0"/>
              </a:rPr>
              <a:t>. We will support their delivery through £1.5 billion of capital funding to improve the condition of further education colleges, a further £291 million to support 16-19-year-olds and £375 million to deliver our contribution to the Plan for Jobs in 2021-22 and start delivering our Lifetime Skills Guarantee.</a:t>
            </a:r>
          </a:p>
        </p:txBody>
      </p:sp>
      <p:sp>
        <p:nvSpPr>
          <p:cNvPr id="5" name="Rectangle 4"/>
          <p:cNvSpPr/>
          <p:nvPr/>
        </p:nvSpPr>
        <p:spPr>
          <a:xfrm>
            <a:off x="491066" y="4078775"/>
            <a:ext cx="11299881" cy="830997"/>
          </a:xfrm>
          <a:prstGeom prst="rect">
            <a:avLst/>
          </a:prstGeom>
        </p:spPr>
        <p:txBody>
          <a:bodyPr wrap="square">
            <a:spAutoFit/>
          </a:bodyPr>
          <a:lstStyle/>
          <a:p>
            <a:r>
              <a:rPr lang="en-GB" sz="2400" dirty="0">
                <a:latin typeface="Trebuchet MS" panose="020B0603020202020204" pitchFamily="34" charset="0"/>
              </a:rPr>
              <a:t>“And we need all our further education providers to be well managed, governed and have the best quality teachers and lecturers”</a:t>
            </a:r>
          </a:p>
        </p:txBody>
      </p:sp>
      <p:sp>
        <p:nvSpPr>
          <p:cNvPr id="10" name="TextBox 9">
            <a:extLst>
              <a:ext uri="{FF2B5EF4-FFF2-40B4-BE49-F238E27FC236}">
                <a16:creationId xmlns:a16="http://schemas.microsoft.com/office/drawing/2014/main" id="{B2678955-2153-4B86-90D3-37A29B40CAD8}"/>
              </a:ext>
            </a:extLst>
          </p:cNvPr>
          <p:cNvSpPr txBox="1"/>
          <p:nvPr/>
        </p:nvSpPr>
        <p:spPr>
          <a:xfrm>
            <a:off x="491065" y="3503164"/>
            <a:ext cx="11410649"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Other legislation in the pipeline (hence being a white paper)?</a:t>
            </a:r>
          </a:p>
        </p:txBody>
      </p:sp>
      <p:sp>
        <p:nvSpPr>
          <p:cNvPr id="11" name="Rectangle 10"/>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438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6" y="300344"/>
            <a:ext cx="9735775"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Next phase of employer-led: like Germany?</a:t>
            </a:r>
          </a:p>
        </p:txBody>
      </p:sp>
      <p:sp>
        <p:nvSpPr>
          <p:cNvPr id="4" name="Rectangle 3"/>
          <p:cNvSpPr/>
          <p:nvPr/>
        </p:nvSpPr>
        <p:spPr>
          <a:xfrm>
            <a:off x="1232453" y="5106913"/>
            <a:ext cx="9409043" cy="246221"/>
          </a:xfrm>
          <a:prstGeom prst="rect">
            <a:avLst/>
          </a:prstGeom>
        </p:spPr>
        <p:txBody>
          <a:bodyPr wrap="square">
            <a:spAutoFit/>
          </a:bodyPr>
          <a:lstStyle/>
          <a:p>
            <a:pPr algn="ctr"/>
            <a:r>
              <a:rPr lang="en-GB" sz="1000" dirty="0">
                <a:latin typeface="Trebuchet MS" panose="020B0603020202020204" pitchFamily="34" charset="0"/>
              </a:rPr>
              <a:t>https://www.gov.uk/government/publications/skills-for-jobs-lifelong-learning-for-opportunity-and-growth</a:t>
            </a:r>
          </a:p>
        </p:txBody>
      </p:sp>
      <p:pic>
        <p:nvPicPr>
          <p:cNvPr id="8" name="Picture 7"/>
          <p:cNvPicPr>
            <a:picLocks noChangeAspect="1"/>
          </p:cNvPicPr>
          <p:nvPr/>
        </p:nvPicPr>
        <p:blipFill>
          <a:blip r:embed="rId3"/>
          <a:stretch>
            <a:fillRect/>
          </a:stretch>
        </p:blipFill>
        <p:spPr>
          <a:xfrm>
            <a:off x="10099487" y="372533"/>
            <a:ext cx="1811775" cy="1781828"/>
          </a:xfrm>
          <a:prstGeom prst="rect">
            <a:avLst/>
          </a:prstGeom>
        </p:spPr>
      </p:pic>
      <p:sp>
        <p:nvSpPr>
          <p:cNvPr id="9" name="Rectangle 8"/>
          <p:cNvSpPr/>
          <p:nvPr/>
        </p:nvSpPr>
        <p:spPr>
          <a:xfrm>
            <a:off x="491066" y="908990"/>
            <a:ext cx="8556681" cy="1785104"/>
          </a:xfrm>
          <a:prstGeom prst="rect">
            <a:avLst/>
          </a:prstGeom>
        </p:spPr>
        <p:txBody>
          <a:bodyPr wrap="square">
            <a:spAutoFit/>
          </a:bodyPr>
          <a:lstStyle/>
          <a:p>
            <a:r>
              <a:rPr lang="en-GB" sz="2200" dirty="0">
                <a:latin typeface="Trebuchet MS" panose="020B0603020202020204" pitchFamily="34" charset="0"/>
              </a:rPr>
              <a:t>A £65 million </a:t>
            </a:r>
            <a:r>
              <a:rPr lang="en-GB" sz="2200" b="1" dirty="0">
                <a:latin typeface="Trebuchet MS" panose="020B0603020202020204" pitchFamily="34" charset="0"/>
              </a:rPr>
              <a:t>Strategic Development Fund </a:t>
            </a:r>
            <a:r>
              <a:rPr lang="en-GB" sz="2200" dirty="0">
                <a:latin typeface="Trebuchet MS" panose="020B0603020202020204" pitchFamily="34" charset="0"/>
              </a:rPr>
              <a:t>to establish “</a:t>
            </a:r>
            <a:r>
              <a:rPr lang="en-GB" sz="2200" b="1" dirty="0">
                <a:latin typeface="Trebuchet MS" panose="020B0603020202020204" pitchFamily="34" charset="0"/>
              </a:rPr>
              <a:t>College Business Centres</a:t>
            </a:r>
            <a:r>
              <a:rPr lang="en-GB" sz="2200" dirty="0">
                <a:latin typeface="Trebuchet MS" panose="020B0603020202020204" pitchFamily="34" charset="0"/>
              </a:rPr>
              <a:t>” within FE colleges, which will offer capital and revenue funding to help colleges “respond to locally agreed priorities” </a:t>
            </a:r>
            <a:r>
              <a:rPr lang="en-GB" sz="2200" i="1" dirty="0">
                <a:latin typeface="Trebuchet MS" panose="020B0603020202020204" pitchFamily="34" charset="0"/>
              </a:rPr>
              <a:t>–</a:t>
            </a:r>
            <a:r>
              <a:rPr lang="en-GB" sz="2200" i="1" dirty="0" err="1">
                <a:latin typeface="Trebuchet MS" panose="020B0603020202020204" pitchFamily="34" charset="0"/>
              </a:rPr>
              <a:t>DfE</a:t>
            </a:r>
            <a:r>
              <a:rPr lang="en-GB" sz="2200" i="1" dirty="0">
                <a:latin typeface="Trebuchet MS" panose="020B0603020202020204" pitchFamily="34" charset="0"/>
              </a:rPr>
              <a:t> told us £65m but there is no mention of budget in the white paper</a:t>
            </a:r>
          </a:p>
        </p:txBody>
      </p:sp>
      <p:sp>
        <p:nvSpPr>
          <p:cNvPr id="7" name="Rectangle 6"/>
          <p:cNvSpPr/>
          <p:nvPr/>
        </p:nvSpPr>
        <p:spPr>
          <a:xfrm>
            <a:off x="491066" y="2913651"/>
            <a:ext cx="11420197" cy="769441"/>
          </a:xfrm>
          <a:prstGeom prst="rect">
            <a:avLst/>
          </a:prstGeom>
        </p:spPr>
        <p:txBody>
          <a:bodyPr wrap="square">
            <a:spAutoFit/>
          </a:bodyPr>
          <a:lstStyle/>
          <a:p>
            <a:r>
              <a:rPr lang="en-GB" sz="2200" dirty="0">
                <a:latin typeface="Trebuchet MS" panose="020B0603020202020204" pitchFamily="34" charset="0"/>
              </a:rPr>
              <a:t>New legislation to give Chambers of Commerce leadership of new </a:t>
            </a:r>
            <a:r>
              <a:rPr lang="en-GB" sz="2200" b="1" dirty="0">
                <a:latin typeface="Trebuchet MS" panose="020B0603020202020204" pitchFamily="34" charset="0"/>
              </a:rPr>
              <a:t>Local Skills Improvement Plans </a:t>
            </a:r>
            <a:r>
              <a:rPr lang="en-GB" sz="2200" i="1" dirty="0">
                <a:latin typeface="Trebuchet MS" panose="020B0603020202020204" pitchFamily="34" charset="0"/>
              </a:rPr>
              <a:t>– somehow not duplicating the work of devolved FE funders </a:t>
            </a:r>
            <a:endParaRPr lang="en-GB" sz="2200" b="1" i="1" dirty="0">
              <a:latin typeface="Trebuchet MS" panose="020B0603020202020204" pitchFamily="34" charset="0"/>
            </a:endParaRPr>
          </a:p>
        </p:txBody>
      </p:sp>
      <p:sp>
        <p:nvSpPr>
          <p:cNvPr id="10" name="Rectangle 9"/>
          <p:cNvSpPr/>
          <p:nvPr/>
        </p:nvSpPr>
        <p:spPr>
          <a:xfrm>
            <a:off x="491065" y="3840915"/>
            <a:ext cx="11420197" cy="1107996"/>
          </a:xfrm>
          <a:prstGeom prst="rect">
            <a:avLst/>
          </a:prstGeom>
        </p:spPr>
        <p:txBody>
          <a:bodyPr wrap="square">
            <a:spAutoFit/>
          </a:bodyPr>
          <a:lstStyle/>
          <a:p>
            <a:r>
              <a:rPr lang="en-GB" sz="2200" dirty="0">
                <a:latin typeface="Trebuchet MS" panose="020B0603020202020204" pitchFamily="34" charset="0"/>
              </a:rPr>
              <a:t>Give </a:t>
            </a:r>
            <a:r>
              <a:rPr lang="en-GB" sz="2200" b="1" dirty="0">
                <a:latin typeface="Trebuchet MS" panose="020B0603020202020204" pitchFamily="34" charset="0"/>
              </a:rPr>
              <a:t>employers a “central role” in designing “almost all” technical courses by 2030</a:t>
            </a:r>
            <a:r>
              <a:rPr lang="en-GB" sz="2200" dirty="0">
                <a:latin typeface="Trebuchet MS" panose="020B0603020202020204" pitchFamily="34" charset="0"/>
              </a:rPr>
              <a:t>, to “ensure that the education and training people receive is directly linked to the skills needed for real jobs” </a:t>
            </a:r>
            <a:r>
              <a:rPr lang="en-GB" sz="2200" i="1" dirty="0">
                <a:latin typeface="Trebuchet MS" panose="020B0603020202020204" pitchFamily="34" charset="0"/>
              </a:rPr>
              <a:t>– huge role for </a:t>
            </a:r>
            <a:r>
              <a:rPr lang="en-GB" sz="2200" i="1" dirty="0" err="1">
                <a:latin typeface="Trebuchet MS" panose="020B0603020202020204" pitchFamily="34" charset="0"/>
              </a:rPr>
              <a:t>IfATE</a:t>
            </a:r>
            <a:r>
              <a:rPr lang="en-GB" sz="2200" i="1" dirty="0">
                <a:latin typeface="Trebuchet MS" panose="020B0603020202020204" pitchFamily="34" charset="0"/>
              </a:rPr>
              <a:t> working with </a:t>
            </a:r>
            <a:r>
              <a:rPr lang="en-GB" sz="2200" i="1" dirty="0" err="1">
                <a:latin typeface="Trebuchet MS" panose="020B0603020202020204" pitchFamily="34" charset="0"/>
              </a:rPr>
              <a:t>Ofqual</a:t>
            </a:r>
            <a:endParaRPr lang="en-GB" sz="2200" b="1" i="1" dirty="0">
              <a:latin typeface="Trebuchet MS" panose="020B0603020202020204" pitchFamily="34" charset="0"/>
            </a:endParaRPr>
          </a:p>
        </p:txBody>
      </p:sp>
      <p:sp>
        <p:nvSpPr>
          <p:cNvPr id="11" name="Rectangle 10"/>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4639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6" y="324407"/>
            <a:ext cx="9735775"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Raft of reforms already in train</a:t>
            </a:r>
          </a:p>
        </p:txBody>
      </p:sp>
      <p:sp>
        <p:nvSpPr>
          <p:cNvPr id="4" name="Rectangle 3"/>
          <p:cNvSpPr/>
          <p:nvPr/>
        </p:nvSpPr>
        <p:spPr>
          <a:xfrm>
            <a:off x="1232453" y="5130976"/>
            <a:ext cx="9409043" cy="246221"/>
          </a:xfrm>
          <a:prstGeom prst="rect">
            <a:avLst/>
          </a:prstGeom>
        </p:spPr>
        <p:txBody>
          <a:bodyPr wrap="square">
            <a:spAutoFit/>
          </a:bodyPr>
          <a:lstStyle/>
          <a:p>
            <a:pPr algn="ctr"/>
            <a:r>
              <a:rPr lang="en-GB" sz="1000" dirty="0">
                <a:latin typeface="Trebuchet MS" panose="020B0603020202020204" pitchFamily="34" charset="0"/>
              </a:rPr>
              <a:t>https://www.gov.uk/government/publications/skills-for-jobs-lifelong-learning-for-opportunity-and-growth</a:t>
            </a:r>
          </a:p>
        </p:txBody>
      </p:sp>
      <p:pic>
        <p:nvPicPr>
          <p:cNvPr id="8" name="Picture 7"/>
          <p:cNvPicPr>
            <a:picLocks noChangeAspect="1"/>
          </p:cNvPicPr>
          <p:nvPr/>
        </p:nvPicPr>
        <p:blipFill>
          <a:blip r:embed="rId3"/>
          <a:stretch>
            <a:fillRect/>
          </a:stretch>
        </p:blipFill>
        <p:spPr>
          <a:xfrm>
            <a:off x="10099487" y="372533"/>
            <a:ext cx="1811775" cy="1781828"/>
          </a:xfrm>
          <a:prstGeom prst="rect">
            <a:avLst/>
          </a:prstGeom>
        </p:spPr>
      </p:pic>
      <p:sp>
        <p:nvSpPr>
          <p:cNvPr id="9" name="Rectangle 8"/>
          <p:cNvSpPr/>
          <p:nvPr/>
        </p:nvSpPr>
        <p:spPr>
          <a:xfrm>
            <a:off x="491065" y="1012241"/>
            <a:ext cx="9843106" cy="1785104"/>
          </a:xfrm>
          <a:prstGeom prst="rect">
            <a:avLst/>
          </a:prstGeom>
        </p:spPr>
        <p:txBody>
          <a:bodyPr wrap="square">
            <a:spAutoFit/>
          </a:bodyPr>
          <a:lstStyle/>
          <a:p>
            <a:r>
              <a:rPr lang="en-GB" sz="2200" b="1" dirty="0">
                <a:latin typeface="Trebuchet MS" panose="020B0603020202020204" pitchFamily="34" charset="0"/>
              </a:rPr>
              <a:t>Bootcamps</a:t>
            </a:r>
            <a:r>
              <a:rPr lang="en-GB" sz="2200" dirty="0">
                <a:latin typeface="Trebuchet MS" panose="020B0603020202020204" pitchFamily="34" charset="0"/>
              </a:rPr>
              <a:t>: 12-16-week courses with ‘up to’ £43 million in 2021/22 from National Skills Fund to expand nationally into several sectors. Currently a tender taking place with 12 February deadline – totally new funding formula, no ILR (!) and so far no sign of Ofsted (!!) - </a:t>
            </a:r>
            <a:r>
              <a:rPr lang="en-GB" sz="2200" i="1" dirty="0">
                <a:latin typeface="Trebuchet MS" panose="020B0603020202020204" pitchFamily="34" charset="0"/>
              </a:rPr>
              <a:t>I think the ‘</a:t>
            </a:r>
            <a:r>
              <a:rPr lang="en-GB" sz="2200" i="1" dirty="0" err="1">
                <a:latin typeface="Trebuchet MS" panose="020B0603020202020204" pitchFamily="34" charset="0"/>
              </a:rPr>
              <a:t>bootcamp</a:t>
            </a:r>
            <a:r>
              <a:rPr lang="en-GB" sz="2200" i="1" dirty="0">
                <a:latin typeface="Trebuchet MS" panose="020B0603020202020204" pitchFamily="34" charset="0"/>
              </a:rPr>
              <a:t>’ name came from No10 back in October and I cannot find anyone that likes it</a:t>
            </a:r>
          </a:p>
        </p:txBody>
      </p:sp>
      <p:sp>
        <p:nvSpPr>
          <p:cNvPr id="7" name="Rectangle 6"/>
          <p:cNvSpPr/>
          <p:nvPr/>
        </p:nvSpPr>
        <p:spPr>
          <a:xfrm>
            <a:off x="491066" y="3007318"/>
            <a:ext cx="11420197" cy="2123658"/>
          </a:xfrm>
          <a:prstGeom prst="rect">
            <a:avLst/>
          </a:prstGeom>
        </p:spPr>
        <p:txBody>
          <a:bodyPr wrap="square">
            <a:spAutoFit/>
          </a:bodyPr>
          <a:lstStyle/>
          <a:p>
            <a:r>
              <a:rPr lang="en-GB" sz="2200" b="1" dirty="0">
                <a:latin typeface="Trebuchet MS" panose="020B0603020202020204" pitchFamily="34" charset="0"/>
              </a:rPr>
              <a:t>Lifetime Skills Guarantee: </a:t>
            </a:r>
            <a:r>
              <a:rPr lang="en-GB" sz="2200" dirty="0">
                <a:latin typeface="Trebuchet MS" panose="020B0603020202020204" pitchFamily="34" charset="0"/>
              </a:rPr>
              <a:t>expansion of the existing first full level 3 entitlement from April 2021 (£95m budget)  to include all ages – but with a very limited number of eligible courses chosen for being of economic value. Like </a:t>
            </a:r>
            <a:r>
              <a:rPr lang="en-GB" sz="2200" dirty="0" err="1">
                <a:latin typeface="Trebuchet MS" panose="020B0603020202020204" pitchFamily="34" charset="0"/>
              </a:rPr>
              <a:t>bootcamps</a:t>
            </a:r>
            <a:r>
              <a:rPr lang="en-GB" sz="2200" dirty="0">
                <a:latin typeface="Trebuchet MS" panose="020B0603020202020204" pitchFamily="34" charset="0"/>
              </a:rPr>
              <a:t>, funded from the new National Skills Fund but ESFA needing to use a ring-fence in the Adult Education Budget as temporary measure. – </a:t>
            </a:r>
            <a:r>
              <a:rPr lang="en-GB" sz="2200" i="1" dirty="0">
                <a:latin typeface="Trebuchet MS" panose="020B0603020202020204" pitchFamily="34" charset="0"/>
              </a:rPr>
              <a:t>expect tension between devolved mayoral authorities who will want more qualifications and sectors eligible</a:t>
            </a:r>
            <a:endParaRPr lang="en-GB" sz="2200" b="1" i="1" dirty="0">
              <a:latin typeface="Trebuchet MS" panose="020B0603020202020204" pitchFamily="34" charset="0"/>
            </a:endParaRPr>
          </a:p>
        </p:txBody>
      </p:sp>
      <p:sp>
        <p:nvSpPr>
          <p:cNvPr id="11" name="Rectangle 10"/>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92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6" y="324406"/>
            <a:ext cx="7931039" cy="1015663"/>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Fascinating FE Week interview with the Skills Minister Gillian Keegan </a:t>
            </a:r>
            <a:r>
              <a:rPr lang="en-GB" sz="2200" b="1" dirty="0">
                <a:latin typeface="Trebuchet MS" panose="020B0603020202020204" pitchFamily="34" charset="0"/>
                <a:ea typeface="Tahoma" panose="020B0604030504040204" pitchFamily="34" charset="0"/>
                <a:cs typeface="Tahoma" panose="020B0604030504040204" pitchFamily="34" charset="0"/>
              </a:rPr>
              <a:t>(1/2)</a:t>
            </a:r>
          </a:p>
        </p:txBody>
      </p:sp>
      <p:sp>
        <p:nvSpPr>
          <p:cNvPr id="4" name="Rectangle 3"/>
          <p:cNvSpPr/>
          <p:nvPr/>
        </p:nvSpPr>
        <p:spPr>
          <a:xfrm>
            <a:off x="1232453" y="5130976"/>
            <a:ext cx="9409043" cy="246221"/>
          </a:xfrm>
          <a:prstGeom prst="rect">
            <a:avLst/>
          </a:prstGeom>
        </p:spPr>
        <p:txBody>
          <a:bodyPr wrap="square">
            <a:spAutoFit/>
          </a:bodyPr>
          <a:lstStyle/>
          <a:p>
            <a:pPr algn="ctr"/>
            <a:r>
              <a:rPr lang="en-GB" sz="1000" dirty="0">
                <a:latin typeface="Trebuchet MS" panose="020B0603020202020204" pitchFamily="34" charset="0"/>
              </a:rPr>
              <a:t>https://feweek.co.uk/2021/01/21/white-paper-qa-with-skills-minister-we-have-got-an-awful-lot-to-do-and-an-awful-lot-to-prove/</a:t>
            </a:r>
          </a:p>
        </p:txBody>
      </p:sp>
      <p:sp>
        <p:nvSpPr>
          <p:cNvPr id="5" name="Rectangle 4"/>
          <p:cNvSpPr/>
          <p:nvPr/>
        </p:nvSpPr>
        <p:spPr>
          <a:xfrm>
            <a:off x="491066" y="1565651"/>
            <a:ext cx="8144933" cy="3170099"/>
          </a:xfrm>
          <a:prstGeom prst="rect">
            <a:avLst/>
          </a:prstGeom>
        </p:spPr>
        <p:txBody>
          <a:bodyPr wrap="square">
            <a:spAutoFit/>
          </a:bodyPr>
          <a:lstStyle/>
          <a:p>
            <a:r>
              <a:rPr lang="en-GB" sz="2200" dirty="0">
                <a:latin typeface="Trebuchet MS" panose="020B0603020202020204" pitchFamily="34" charset="0"/>
              </a:rPr>
              <a:t>“Some of it has been announced before. I don’t know why people get so obsessed about it being announced before  ̶  it’s all part of the same strategy, some of which we’ve been working on to be able to start to get people ready to deliver it. But it’s all part of the same strategy, which is closing the skills gap, where we put </a:t>
            </a:r>
            <a:r>
              <a:rPr lang="en-GB" sz="2400" b="1" dirty="0">
                <a:latin typeface="Trebuchet MS" panose="020B0603020202020204" pitchFamily="34" charset="0"/>
              </a:rPr>
              <a:t>employers at the centre </a:t>
            </a:r>
            <a:r>
              <a:rPr lang="en-GB" sz="2200" dirty="0">
                <a:latin typeface="Trebuchet MS" panose="020B0603020202020204" pitchFamily="34" charset="0"/>
              </a:rPr>
              <a:t>of our qualifications and working with FE colleges and local skills improvement plans to basically make sure that we bring the system together.”</a:t>
            </a:r>
          </a:p>
        </p:txBody>
      </p:sp>
      <p:pic>
        <p:nvPicPr>
          <p:cNvPr id="6" name="Picture 5"/>
          <p:cNvPicPr>
            <a:picLocks noChangeAspect="1"/>
          </p:cNvPicPr>
          <p:nvPr/>
        </p:nvPicPr>
        <p:blipFill>
          <a:blip r:embed="rId3"/>
          <a:stretch>
            <a:fillRect/>
          </a:stretch>
        </p:blipFill>
        <p:spPr>
          <a:xfrm>
            <a:off x="9938084" y="324406"/>
            <a:ext cx="2108349" cy="1836765"/>
          </a:xfrm>
          <a:prstGeom prst="rect">
            <a:avLst/>
          </a:prstGeom>
        </p:spPr>
      </p:pic>
      <p:sp>
        <p:nvSpPr>
          <p:cNvPr id="8" name="Rectangle 7"/>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67490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6" y="324406"/>
            <a:ext cx="7931039" cy="1015663"/>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Fascinating FE Week interview with the Skills Minister Gillian Keegan </a:t>
            </a:r>
            <a:r>
              <a:rPr lang="en-GB" sz="2200" b="1" dirty="0">
                <a:latin typeface="Trebuchet MS" panose="020B0603020202020204" pitchFamily="34" charset="0"/>
                <a:ea typeface="Tahoma" panose="020B0604030504040204" pitchFamily="34" charset="0"/>
                <a:cs typeface="Tahoma" panose="020B0604030504040204" pitchFamily="34" charset="0"/>
              </a:rPr>
              <a:t>(2/2)</a:t>
            </a:r>
          </a:p>
        </p:txBody>
      </p:sp>
      <p:sp>
        <p:nvSpPr>
          <p:cNvPr id="4" name="Rectangle 3"/>
          <p:cNvSpPr/>
          <p:nvPr/>
        </p:nvSpPr>
        <p:spPr>
          <a:xfrm>
            <a:off x="1232453" y="5130976"/>
            <a:ext cx="9409043" cy="246221"/>
          </a:xfrm>
          <a:prstGeom prst="rect">
            <a:avLst/>
          </a:prstGeom>
        </p:spPr>
        <p:txBody>
          <a:bodyPr wrap="square">
            <a:spAutoFit/>
          </a:bodyPr>
          <a:lstStyle/>
          <a:p>
            <a:pPr algn="ctr"/>
            <a:r>
              <a:rPr lang="en-GB" sz="1000" dirty="0">
                <a:latin typeface="Trebuchet MS" panose="020B0603020202020204" pitchFamily="34" charset="0"/>
              </a:rPr>
              <a:t>https://feweek.co.uk/2021/01/21/white-paper-qa-with-skills-minister-we-have-got-an-awful-lot-to-do-and-an-awful-lot-to-prove/</a:t>
            </a:r>
          </a:p>
        </p:txBody>
      </p:sp>
      <p:sp>
        <p:nvSpPr>
          <p:cNvPr id="5" name="Rectangle 4"/>
          <p:cNvSpPr/>
          <p:nvPr/>
        </p:nvSpPr>
        <p:spPr>
          <a:xfrm>
            <a:off x="491065" y="1910388"/>
            <a:ext cx="9131906" cy="1446550"/>
          </a:xfrm>
          <a:prstGeom prst="rect">
            <a:avLst/>
          </a:prstGeom>
        </p:spPr>
        <p:txBody>
          <a:bodyPr wrap="square">
            <a:spAutoFit/>
          </a:bodyPr>
          <a:lstStyle/>
          <a:p>
            <a:r>
              <a:rPr lang="en-GB" sz="2200" dirty="0">
                <a:latin typeface="Trebuchet MS" panose="020B0603020202020204" pitchFamily="34" charset="0"/>
              </a:rPr>
              <a:t>“The fact is, I don’t know. But I do know that trying to deliver a flexible, more modular approach with the lifelong loan entitlement, a level 3 entitlement, </a:t>
            </a:r>
            <a:r>
              <a:rPr lang="en-GB" sz="2200" dirty="0" err="1">
                <a:latin typeface="Trebuchet MS" panose="020B0603020202020204" pitchFamily="34" charset="0"/>
              </a:rPr>
              <a:t>bootcamps</a:t>
            </a:r>
            <a:r>
              <a:rPr lang="en-GB" sz="2200" dirty="0">
                <a:latin typeface="Trebuchet MS" panose="020B0603020202020204" pitchFamily="34" charset="0"/>
              </a:rPr>
              <a:t>, Institutes of Technology and T Levels, that is a massive programme in itself.”</a:t>
            </a:r>
          </a:p>
        </p:txBody>
      </p:sp>
      <p:pic>
        <p:nvPicPr>
          <p:cNvPr id="6" name="Picture 5"/>
          <p:cNvPicPr>
            <a:picLocks noChangeAspect="1"/>
          </p:cNvPicPr>
          <p:nvPr/>
        </p:nvPicPr>
        <p:blipFill>
          <a:blip r:embed="rId3"/>
          <a:stretch>
            <a:fillRect/>
          </a:stretch>
        </p:blipFill>
        <p:spPr>
          <a:xfrm>
            <a:off x="9938084" y="324406"/>
            <a:ext cx="2108349" cy="1836765"/>
          </a:xfrm>
          <a:prstGeom prst="rect">
            <a:avLst/>
          </a:prstGeom>
        </p:spPr>
      </p:pic>
      <p:sp>
        <p:nvSpPr>
          <p:cNvPr id="7" name="Rectangle 6"/>
          <p:cNvSpPr/>
          <p:nvPr/>
        </p:nvSpPr>
        <p:spPr>
          <a:xfrm>
            <a:off x="491065" y="1398233"/>
            <a:ext cx="9131906" cy="461665"/>
          </a:xfrm>
          <a:prstGeom prst="rect">
            <a:avLst/>
          </a:prstGeom>
        </p:spPr>
        <p:txBody>
          <a:bodyPr wrap="square">
            <a:spAutoFit/>
          </a:bodyPr>
          <a:lstStyle/>
          <a:p>
            <a:r>
              <a:rPr lang="en-GB" sz="2400" dirty="0">
                <a:latin typeface="Trebuchet MS" panose="020B0603020202020204" pitchFamily="34" charset="0"/>
              </a:rPr>
              <a:t>Would a 3-year spending settlement have been more preferable?</a:t>
            </a:r>
          </a:p>
        </p:txBody>
      </p:sp>
      <p:sp>
        <p:nvSpPr>
          <p:cNvPr id="8" name="Rectangle 7"/>
          <p:cNvSpPr/>
          <p:nvPr/>
        </p:nvSpPr>
        <p:spPr>
          <a:xfrm>
            <a:off x="491065" y="3562125"/>
            <a:ext cx="10525278" cy="1446550"/>
          </a:xfrm>
          <a:prstGeom prst="rect">
            <a:avLst/>
          </a:prstGeom>
        </p:spPr>
        <p:txBody>
          <a:bodyPr wrap="square">
            <a:spAutoFit/>
          </a:bodyPr>
          <a:lstStyle/>
          <a:p>
            <a:r>
              <a:rPr lang="en-GB" sz="2200" dirty="0">
                <a:solidFill>
                  <a:srgbClr val="212529"/>
                </a:solidFill>
                <a:latin typeface="Trebuchet MS" panose="020B0603020202020204" pitchFamily="34" charset="0"/>
              </a:rPr>
              <a:t>“I feel there is a lot to deliver. Would I want more to deliver? Not necessarily. Sometimes there is a case of, well, if you argue for more stuff but you can’t spend it because you can’t actually deliver it, well, then that doesn’t always end well.”</a:t>
            </a:r>
            <a:endParaRPr lang="en-GB" sz="2200" dirty="0">
              <a:latin typeface="Trebuchet MS" panose="020B0603020202020204" pitchFamily="34" charset="0"/>
            </a:endParaRPr>
          </a:p>
        </p:txBody>
      </p:sp>
      <p:sp>
        <p:nvSpPr>
          <p:cNvPr id="9" name="Rectangle 8"/>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12644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3EA06-8FAF-44B0-9674-B80EFAC58F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524"/>
          <a:stretch/>
        </p:blipFill>
        <p:spPr>
          <a:xfrm>
            <a:off x="-24165" y="5545668"/>
            <a:ext cx="12206498" cy="1312333"/>
          </a:xfrm>
          <a:prstGeom prst="rect">
            <a:avLst/>
          </a:prstGeom>
        </p:spPr>
      </p:pic>
      <p:sp>
        <p:nvSpPr>
          <p:cNvPr id="2" name="TextBox 1">
            <a:extLst>
              <a:ext uri="{FF2B5EF4-FFF2-40B4-BE49-F238E27FC236}">
                <a16:creationId xmlns:a16="http://schemas.microsoft.com/office/drawing/2014/main" id="{B2678955-2153-4B86-90D3-37A29B40CAD8}"/>
              </a:ext>
            </a:extLst>
          </p:cNvPr>
          <p:cNvSpPr txBox="1"/>
          <p:nvPr/>
        </p:nvSpPr>
        <p:spPr>
          <a:xfrm>
            <a:off x="491066" y="324407"/>
            <a:ext cx="9735775" cy="553998"/>
          </a:xfrm>
          <a:prstGeom prst="rect">
            <a:avLst/>
          </a:prstGeom>
          <a:noFill/>
        </p:spPr>
        <p:txBody>
          <a:bodyPr wrap="square" rtlCol="0">
            <a:spAutoFit/>
          </a:bodyPr>
          <a:lstStyle/>
          <a:p>
            <a:r>
              <a:rPr lang="en-GB" sz="3000" b="1" dirty="0">
                <a:latin typeface="Trebuchet MS" panose="020B0603020202020204" pitchFamily="34" charset="0"/>
                <a:ea typeface="Tahoma" panose="020B0604030504040204" pitchFamily="34" charset="0"/>
                <a:cs typeface="Tahoma" panose="020B0604030504040204" pitchFamily="34" charset="0"/>
              </a:rPr>
              <a:t>What next?…</a:t>
            </a:r>
          </a:p>
        </p:txBody>
      </p:sp>
      <p:sp>
        <p:nvSpPr>
          <p:cNvPr id="9" name="Rectangle 8"/>
          <p:cNvSpPr/>
          <p:nvPr/>
        </p:nvSpPr>
        <p:spPr>
          <a:xfrm>
            <a:off x="618421" y="905395"/>
            <a:ext cx="3982608" cy="1938992"/>
          </a:xfrm>
          <a:prstGeom prst="rect">
            <a:avLst/>
          </a:prstGeom>
        </p:spPr>
        <p:txBody>
          <a:bodyPr wrap="square">
            <a:spAutoFit/>
          </a:bodyPr>
          <a:lstStyle/>
          <a:p>
            <a:r>
              <a:rPr lang="en-GB" sz="2400" dirty="0">
                <a:latin typeface="Trebuchet MS" panose="020B0603020202020204" pitchFamily="34" charset="0"/>
              </a:rPr>
              <a:t>Implement the flexible Lifelong Loan Entitlement to the equivalent of four years of post-18 education </a:t>
            </a:r>
            <a:r>
              <a:rPr lang="en-GB" sz="2400" b="1" dirty="0">
                <a:latin typeface="Trebuchet MS" panose="020B0603020202020204" pitchFamily="34" charset="0"/>
              </a:rPr>
              <a:t>from 2025</a:t>
            </a:r>
            <a:endParaRPr lang="en-GB" sz="2400" b="1" i="1" dirty="0">
              <a:latin typeface="Trebuchet MS" panose="020B0603020202020204" pitchFamily="34" charset="0"/>
            </a:endParaRPr>
          </a:p>
        </p:txBody>
      </p:sp>
      <p:grpSp>
        <p:nvGrpSpPr>
          <p:cNvPr id="16" name="Group 15"/>
          <p:cNvGrpSpPr/>
          <p:nvPr/>
        </p:nvGrpSpPr>
        <p:grpSpPr>
          <a:xfrm>
            <a:off x="5000064" y="279578"/>
            <a:ext cx="7051640" cy="3546329"/>
            <a:chOff x="5000064" y="279578"/>
            <a:chExt cx="7051640" cy="3546329"/>
          </a:xfrm>
        </p:grpSpPr>
        <p:sp>
          <p:nvSpPr>
            <p:cNvPr id="4" name="Rectangle 3"/>
            <p:cNvSpPr/>
            <p:nvPr/>
          </p:nvSpPr>
          <p:spPr>
            <a:xfrm>
              <a:off x="5000064" y="3579686"/>
              <a:ext cx="2158039" cy="246221"/>
            </a:xfrm>
            <a:prstGeom prst="rect">
              <a:avLst/>
            </a:prstGeom>
          </p:spPr>
          <p:txBody>
            <a:bodyPr wrap="square">
              <a:spAutoFit/>
            </a:bodyPr>
            <a:lstStyle/>
            <a:p>
              <a:r>
                <a:rPr lang="en-GB" sz="1000" dirty="0">
                  <a:latin typeface="Trebuchet MS" panose="020B0603020202020204" pitchFamily="34" charset="0"/>
                </a:rPr>
                <a:t>Source: FE Week</a:t>
              </a:r>
            </a:p>
          </p:txBody>
        </p:sp>
        <p:pic>
          <p:nvPicPr>
            <p:cNvPr id="5" name="Picture 4"/>
            <p:cNvPicPr>
              <a:picLocks noChangeAspect="1"/>
            </p:cNvPicPr>
            <p:nvPr/>
          </p:nvPicPr>
          <p:blipFill>
            <a:blip r:embed="rId3"/>
            <a:stretch>
              <a:fillRect/>
            </a:stretch>
          </p:blipFill>
          <p:spPr>
            <a:xfrm>
              <a:off x="5080000" y="279578"/>
              <a:ext cx="6971704" cy="3221280"/>
            </a:xfrm>
            <a:prstGeom prst="rect">
              <a:avLst/>
            </a:prstGeom>
            <a:ln>
              <a:solidFill>
                <a:schemeClr val="tx1"/>
              </a:solidFill>
            </a:ln>
            <a:effectLst>
              <a:outerShdw blurRad="50800" dist="38100" dir="2700000" algn="tl" rotWithShape="0">
                <a:prstClr val="black">
                  <a:alpha val="40000"/>
                </a:prstClr>
              </a:outerShdw>
            </a:effectLst>
          </p:spPr>
        </p:pic>
      </p:grpSp>
      <p:sp>
        <p:nvSpPr>
          <p:cNvPr id="10" name="Rectangle 9"/>
          <p:cNvSpPr/>
          <p:nvPr/>
        </p:nvSpPr>
        <p:spPr>
          <a:xfrm>
            <a:off x="618421" y="2915828"/>
            <a:ext cx="4280008" cy="2308324"/>
          </a:xfrm>
          <a:prstGeom prst="rect">
            <a:avLst/>
          </a:prstGeom>
        </p:spPr>
        <p:txBody>
          <a:bodyPr wrap="square">
            <a:spAutoFit/>
          </a:bodyPr>
          <a:lstStyle/>
          <a:p>
            <a:r>
              <a:rPr lang="en-GB" sz="2400" dirty="0">
                <a:latin typeface="Trebuchet MS" panose="020B0603020202020204" pitchFamily="34" charset="0"/>
              </a:rPr>
              <a:t>National Skills Funding consultation to reform the FE funding system and make it ‘simple’ </a:t>
            </a:r>
            <a:r>
              <a:rPr lang="en-GB" sz="2400" i="1" dirty="0">
                <a:latin typeface="Trebuchet MS" panose="020B0603020202020204" pitchFamily="34" charset="0"/>
              </a:rPr>
              <a:t>- unclear how simple given devolution of skills funding in many areas</a:t>
            </a:r>
            <a:endParaRPr lang="en-GB" sz="2400" b="1" i="1" dirty="0">
              <a:latin typeface="Trebuchet MS" panose="020B0603020202020204" pitchFamily="34" charset="0"/>
            </a:endParaRPr>
          </a:p>
        </p:txBody>
      </p:sp>
      <p:grpSp>
        <p:nvGrpSpPr>
          <p:cNvPr id="15" name="Group 14"/>
          <p:cNvGrpSpPr/>
          <p:nvPr/>
        </p:nvGrpSpPr>
        <p:grpSpPr>
          <a:xfrm>
            <a:off x="5000064" y="3674224"/>
            <a:ext cx="6364622" cy="1705304"/>
            <a:chOff x="5000064" y="3674224"/>
            <a:chExt cx="6364622" cy="1705304"/>
          </a:xfrm>
        </p:grpSpPr>
        <p:sp>
          <p:nvSpPr>
            <p:cNvPr id="11" name="Rectangle 10"/>
            <p:cNvSpPr/>
            <p:nvPr/>
          </p:nvSpPr>
          <p:spPr>
            <a:xfrm>
              <a:off x="5000064" y="4066457"/>
              <a:ext cx="3955250" cy="1200329"/>
            </a:xfrm>
            <a:prstGeom prst="rect">
              <a:avLst/>
            </a:prstGeom>
          </p:spPr>
          <p:txBody>
            <a:bodyPr wrap="square">
              <a:spAutoFit/>
            </a:bodyPr>
            <a:lstStyle/>
            <a:p>
              <a:r>
                <a:rPr lang="en-GB" sz="2400" dirty="0">
                  <a:latin typeface="Trebuchet MS" panose="020B0603020202020204" pitchFamily="34" charset="0"/>
                </a:rPr>
                <a:t>We will send out our handy #</a:t>
              </a:r>
              <a:r>
                <a:rPr lang="en-GB" sz="2400" dirty="0" err="1">
                  <a:latin typeface="Trebuchet MS" panose="020B0603020202020204" pitchFamily="34" charset="0"/>
                </a:rPr>
                <a:t>Fewhitepaper</a:t>
              </a:r>
              <a:r>
                <a:rPr lang="en-GB" sz="2400" dirty="0">
                  <a:latin typeface="Trebuchet MS" panose="020B0603020202020204" pitchFamily="34" charset="0"/>
                </a:rPr>
                <a:t> summary after the webcast</a:t>
              </a:r>
              <a:endParaRPr lang="en-GB" sz="2400" b="1" i="1" dirty="0">
                <a:latin typeface="Trebuchet MS" panose="020B0603020202020204" pitchFamily="34" charset="0"/>
              </a:endParaRPr>
            </a:p>
          </p:txBody>
        </p:sp>
        <p:pic>
          <p:nvPicPr>
            <p:cNvPr id="12" name="Picture 11"/>
            <p:cNvPicPr>
              <a:picLocks noChangeAspect="1"/>
            </p:cNvPicPr>
            <p:nvPr/>
          </p:nvPicPr>
          <p:blipFill>
            <a:blip r:embed="rId4"/>
            <a:stretch>
              <a:fillRect/>
            </a:stretch>
          </p:blipFill>
          <p:spPr>
            <a:xfrm>
              <a:off x="10151966" y="3674224"/>
              <a:ext cx="1212720" cy="1705304"/>
            </a:xfrm>
            <a:prstGeom prst="rect">
              <a:avLst/>
            </a:prstGeom>
            <a:ln w="3175">
              <a:solidFill>
                <a:schemeClr val="tx1"/>
              </a:solidFill>
            </a:ln>
          </p:spPr>
        </p:pic>
        <p:pic>
          <p:nvPicPr>
            <p:cNvPr id="14" name="Picture 13"/>
            <p:cNvPicPr>
              <a:picLocks noChangeAspect="1"/>
            </p:cNvPicPr>
            <p:nvPr/>
          </p:nvPicPr>
          <p:blipFill>
            <a:blip r:embed="rId5"/>
            <a:stretch>
              <a:fillRect/>
            </a:stretch>
          </p:blipFill>
          <p:spPr>
            <a:xfrm>
              <a:off x="8955314" y="3676762"/>
              <a:ext cx="1196652" cy="1701362"/>
            </a:xfrm>
            <a:prstGeom prst="rect">
              <a:avLst/>
            </a:prstGeom>
            <a:ln w="3175">
              <a:solidFill>
                <a:schemeClr val="tx1"/>
              </a:solidFill>
            </a:ln>
          </p:spPr>
        </p:pic>
      </p:grpSp>
      <p:sp>
        <p:nvSpPr>
          <p:cNvPr id="17" name="Rectangle 16"/>
          <p:cNvSpPr/>
          <p:nvPr/>
        </p:nvSpPr>
        <p:spPr>
          <a:xfrm>
            <a:off x="221930" y="6207448"/>
            <a:ext cx="2108129" cy="400110"/>
          </a:xfrm>
          <a:prstGeom prst="rect">
            <a:avLst/>
          </a:prstGeom>
        </p:spPr>
        <p:txBody>
          <a:bodyPr wrap="square">
            <a:spAutoFit/>
          </a:bodyPr>
          <a:lstStyle/>
          <a:p>
            <a:r>
              <a:rPr lang="en-GB" sz="2000" b="1" dirty="0">
                <a:solidFill>
                  <a:schemeClr val="bg1"/>
                </a:solidFill>
                <a:latin typeface="Trebuchet MS" panose="020B0603020202020204" pitchFamily="34" charset="0"/>
              </a:rPr>
              <a:t>#</a:t>
            </a:r>
            <a:r>
              <a:rPr lang="en-GB" sz="2000" b="1" dirty="0" err="1">
                <a:solidFill>
                  <a:schemeClr val="bg1"/>
                </a:solidFill>
                <a:latin typeface="Trebuchet MS" panose="020B0603020202020204" pitchFamily="34" charset="0"/>
              </a:rPr>
              <a:t>FEwhitepaper</a:t>
            </a:r>
            <a:endParaRPr lang="en-GB" sz="2000" b="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8184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962</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Mann</dc:creator>
  <cp:lastModifiedBy>Shane Mann</cp:lastModifiedBy>
  <cp:revision>21</cp:revision>
  <dcterms:created xsi:type="dcterms:W3CDTF">2021-01-25T09:34:34Z</dcterms:created>
  <dcterms:modified xsi:type="dcterms:W3CDTF">2021-01-25T13:35:04Z</dcterms:modified>
</cp:coreProperties>
</file>