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366" r:id="rId2"/>
    <p:sldId id="356" r:id="rId3"/>
    <p:sldId id="358" r:id="rId4"/>
    <p:sldId id="360" r:id="rId5"/>
    <p:sldId id="401" r:id="rId6"/>
    <p:sldId id="400" r:id="rId7"/>
    <p:sldId id="404" r:id="rId8"/>
    <p:sldId id="372" r:id="rId9"/>
    <p:sldId id="405" r:id="rId10"/>
    <p:sldId id="382" r:id="rId11"/>
    <p:sldId id="386" r:id="rId12"/>
    <p:sldId id="394" r:id="rId13"/>
    <p:sldId id="388" r:id="rId14"/>
    <p:sldId id="390" r:id="rId15"/>
    <p:sldId id="399" r:id="rId16"/>
    <p:sldId id="393" r:id="rId17"/>
    <p:sldId id="383" r:id="rId18"/>
    <p:sldId id="402" r:id="rId19"/>
    <p:sldId id="396" r:id="rId20"/>
    <p:sldId id="377" r:id="rId21"/>
    <p:sldId id="406" r:id="rId22"/>
    <p:sldId id="407" r:id="rId23"/>
    <p:sldId id="408" r:id="rId24"/>
  </p:sldIdLst>
  <p:sldSz cx="9144000" cy="6858000" type="screen4x3"/>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6092"/>
    <a:srgbClr val="689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73677" autoAdjust="0"/>
  </p:normalViewPr>
  <p:slideViewPr>
    <p:cSldViewPr>
      <p:cViewPr varScale="1">
        <p:scale>
          <a:sx n="78" d="100"/>
          <a:sy n="78" d="100"/>
        </p:scale>
        <p:origin x="876" y="36"/>
      </p:cViewPr>
      <p:guideLst>
        <p:guide orient="horz" pos="2880"/>
        <p:guide pos="2160"/>
      </p:guideLst>
    </p:cSldViewPr>
  </p:slideViewPr>
  <p:outlineViewPr>
    <p:cViewPr>
      <p:scale>
        <a:sx n="33" d="100"/>
        <a:sy n="33" d="100"/>
      </p:scale>
      <p:origin x="0" y="-168"/>
    </p:cViewPr>
  </p:outlineViewPr>
  <p:notesTextViewPr>
    <p:cViewPr>
      <p:scale>
        <a:sx n="100" d="100"/>
        <a:sy n="100" d="100"/>
      </p:scale>
      <p:origin x="0" y="-444"/>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D41FC-7FE1-466B-A025-2E1838D4F8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40A411-43A0-4E28-9EF2-3CABCB5EE2ED}">
      <dgm:prSet/>
      <dgm:spPr>
        <a:solidFill>
          <a:schemeClr val="accent3">
            <a:lumMod val="75000"/>
          </a:schemeClr>
        </a:solidFill>
      </dgm:spPr>
      <dgm:t>
        <a:bodyPr/>
        <a:lstStyle/>
        <a:p>
          <a:r>
            <a:rPr lang="en-US" dirty="0"/>
            <a:t>Technical Education Reform</a:t>
          </a:r>
        </a:p>
      </dgm:t>
    </dgm:pt>
    <dgm:pt modelId="{E20B0D76-6022-4EF3-81BD-73F35CA3B3AB}" type="parTrans" cxnId="{30EC5665-C33C-4B90-916D-331789F1A577}">
      <dgm:prSet/>
      <dgm:spPr/>
      <dgm:t>
        <a:bodyPr/>
        <a:lstStyle/>
        <a:p>
          <a:endParaRPr lang="en-US"/>
        </a:p>
      </dgm:t>
    </dgm:pt>
    <dgm:pt modelId="{74A5261B-384D-44D1-8956-4C61DA864E38}" type="sibTrans" cxnId="{30EC5665-C33C-4B90-916D-331789F1A577}">
      <dgm:prSet/>
      <dgm:spPr/>
      <dgm:t>
        <a:bodyPr/>
        <a:lstStyle/>
        <a:p>
          <a:endParaRPr lang="en-US"/>
        </a:p>
      </dgm:t>
    </dgm:pt>
    <dgm:pt modelId="{0BA9ED06-294F-4661-82AE-11B19921F160}">
      <dgm:prSet/>
      <dgm:spPr>
        <a:solidFill>
          <a:schemeClr val="accent3">
            <a:lumMod val="75000"/>
          </a:schemeClr>
        </a:solidFill>
      </dgm:spPr>
      <dgm:t>
        <a:bodyPr/>
        <a:lstStyle/>
        <a:p>
          <a:r>
            <a:rPr lang="en-GB" dirty="0"/>
            <a:t>Review of level 4/5 qualification reforms</a:t>
          </a:r>
          <a:endParaRPr lang="en-US" dirty="0"/>
        </a:p>
      </dgm:t>
    </dgm:pt>
    <dgm:pt modelId="{36C03BEA-FA66-4BB7-9385-024EBACE6B7D}" type="parTrans" cxnId="{B4A6FD98-E681-4C35-BF36-1FBF59010535}">
      <dgm:prSet/>
      <dgm:spPr/>
      <dgm:t>
        <a:bodyPr/>
        <a:lstStyle/>
        <a:p>
          <a:endParaRPr lang="en-US"/>
        </a:p>
      </dgm:t>
    </dgm:pt>
    <dgm:pt modelId="{1A446FC5-AD81-494F-9DD1-1CDA30289990}" type="sibTrans" cxnId="{B4A6FD98-E681-4C35-BF36-1FBF59010535}">
      <dgm:prSet/>
      <dgm:spPr/>
      <dgm:t>
        <a:bodyPr/>
        <a:lstStyle/>
        <a:p>
          <a:endParaRPr lang="en-US"/>
        </a:p>
      </dgm:t>
    </dgm:pt>
    <dgm:pt modelId="{338D7950-CDDC-4028-995A-E8850B90E1F0}">
      <dgm:prSet/>
      <dgm:spPr>
        <a:solidFill>
          <a:schemeClr val="accent3">
            <a:lumMod val="75000"/>
          </a:schemeClr>
        </a:solidFill>
      </dgm:spPr>
      <dgm:t>
        <a:bodyPr/>
        <a:lstStyle/>
        <a:p>
          <a:r>
            <a:rPr lang="en-US" dirty="0"/>
            <a:t>Transition offer</a:t>
          </a:r>
        </a:p>
      </dgm:t>
    </dgm:pt>
    <dgm:pt modelId="{158CE137-A655-40E2-980D-DE271B63B301}" type="parTrans" cxnId="{A4B3A63D-7049-4A89-949D-7DA0CEDA56E3}">
      <dgm:prSet/>
      <dgm:spPr/>
      <dgm:t>
        <a:bodyPr/>
        <a:lstStyle/>
        <a:p>
          <a:endParaRPr lang="en-US"/>
        </a:p>
      </dgm:t>
    </dgm:pt>
    <dgm:pt modelId="{BBA4C37C-8C84-41AA-AA86-623AA0FD5BB2}" type="sibTrans" cxnId="{A4B3A63D-7049-4A89-949D-7DA0CEDA56E3}">
      <dgm:prSet/>
      <dgm:spPr/>
      <dgm:t>
        <a:bodyPr/>
        <a:lstStyle/>
        <a:p>
          <a:endParaRPr lang="en-US"/>
        </a:p>
      </dgm:t>
    </dgm:pt>
    <dgm:pt modelId="{B843B720-CAB9-4211-B880-9BE8BDCE0D68}">
      <dgm:prSet/>
      <dgm:spPr>
        <a:solidFill>
          <a:schemeClr val="accent3">
            <a:lumMod val="75000"/>
          </a:schemeClr>
        </a:solidFill>
      </dgm:spPr>
      <dgm:t>
        <a:bodyPr/>
        <a:lstStyle/>
        <a:p>
          <a:r>
            <a:rPr lang="en-US" dirty="0"/>
            <a:t>T Levels</a:t>
          </a:r>
        </a:p>
      </dgm:t>
    </dgm:pt>
    <dgm:pt modelId="{C8F69C00-0A46-484C-8912-0BB79FE6C0F5}" type="parTrans" cxnId="{818C9D32-A35B-4829-9DBA-A496FA478C99}">
      <dgm:prSet/>
      <dgm:spPr/>
      <dgm:t>
        <a:bodyPr/>
        <a:lstStyle/>
        <a:p>
          <a:endParaRPr lang="en-US"/>
        </a:p>
      </dgm:t>
    </dgm:pt>
    <dgm:pt modelId="{2EC11436-2CB9-461C-90F1-61DAF7C79603}" type="sibTrans" cxnId="{818C9D32-A35B-4829-9DBA-A496FA478C99}">
      <dgm:prSet/>
      <dgm:spPr/>
      <dgm:t>
        <a:bodyPr/>
        <a:lstStyle/>
        <a:p>
          <a:endParaRPr lang="en-US"/>
        </a:p>
      </dgm:t>
    </dgm:pt>
    <dgm:pt modelId="{C5CBEAAC-0490-4A05-AA30-8083F34E7F12}">
      <dgm:prSet/>
      <dgm:spPr>
        <a:solidFill>
          <a:schemeClr val="accent3">
            <a:lumMod val="75000"/>
          </a:schemeClr>
        </a:solidFill>
      </dgm:spPr>
      <dgm:t>
        <a:bodyPr/>
        <a:lstStyle/>
        <a:p>
          <a:r>
            <a:rPr lang="en-US" dirty="0"/>
            <a:t>Post-16 Qualifications Review</a:t>
          </a:r>
        </a:p>
      </dgm:t>
    </dgm:pt>
    <dgm:pt modelId="{A09E62BC-4508-449F-A9B3-63E51DC8232D}" type="parTrans" cxnId="{70E04718-EA20-45E6-8177-641F486DC73E}">
      <dgm:prSet/>
      <dgm:spPr/>
      <dgm:t>
        <a:bodyPr/>
        <a:lstStyle/>
        <a:p>
          <a:endParaRPr lang="en-US"/>
        </a:p>
      </dgm:t>
    </dgm:pt>
    <dgm:pt modelId="{078ABAB6-24A8-447C-B224-BD41A8A27C62}" type="sibTrans" cxnId="{70E04718-EA20-45E6-8177-641F486DC73E}">
      <dgm:prSet/>
      <dgm:spPr/>
      <dgm:t>
        <a:bodyPr/>
        <a:lstStyle/>
        <a:p>
          <a:endParaRPr lang="en-US"/>
        </a:p>
      </dgm:t>
    </dgm:pt>
    <dgm:pt modelId="{757247F2-B97C-4217-83C7-E6757D1BA231}">
      <dgm:prSet/>
      <dgm:spPr>
        <a:solidFill>
          <a:schemeClr val="accent3">
            <a:lumMod val="75000"/>
          </a:schemeClr>
        </a:solidFill>
      </dgm:spPr>
      <dgm:t>
        <a:bodyPr/>
        <a:lstStyle/>
        <a:p>
          <a:r>
            <a:rPr lang="en-US" dirty="0"/>
            <a:t>TQs</a:t>
          </a:r>
        </a:p>
      </dgm:t>
    </dgm:pt>
    <dgm:pt modelId="{F846D661-68C1-47C2-90D3-F69389BCF193}" type="parTrans" cxnId="{E6153AEB-1547-40EB-8DC4-7F2E6DC9267F}">
      <dgm:prSet/>
      <dgm:spPr/>
      <dgm:t>
        <a:bodyPr/>
        <a:lstStyle/>
        <a:p>
          <a:endParaRPr lang="en-US"/>
        </a:p>
      </dgm:t>
    </dgm:pt>
    <dgm:pt modelId="{E2CC66BA-4136-4635-983F-391ED6D68614}" type="sibTrans" cxnId="{E6153AEB-1547-40EB-8DC4-7F2E6DC9267F}">
      <dgm:prSet/>
      <dgm:spPr/>
      <dgm:t>
        <a:bodyPr/>
        <a:lstStyle/>
        <a:p>
          <a:endParaRPr lang="en-US"/>
        </a:p>
      </dgm:t>
    </dgm:pt>
    <dgm:pt modelId="{C5C58EDB-BE4C-4107-90EA-8E798D6EB242}">
      <dgm:prSet/>
      <dgm:spPr>
        <a:solidFill>
          <a:schemeClr val="accent3">
            <a:lumMod val="75000"/>
          </a:schemeClr>
        </a:solidFill>
      </dgm:spPr>
      <dgm:t>
        <a:bodyPr/>
        <a:lstStyle/>
        <a:p>
          <a:r>
            <a:rPr lang="en-US" dirty="0"/>
            <a:t>Industry placements</a:t>
          </a:r>
        </a:p>
      </dgm:t>
    </dgm:pt>
    <dgm:pt modelId="{D55E7500-6EA0-4A0E-9711-5A0CBF3BB80D}" type="parTrans" cxnId="{CE544468-A19E-4100-ACDA-88DAC565401D}">
      <dgm:prSet/>
      <dgm:spPr/>
      <dgm:t>
        <a:bodyPr/>
        <a:lstStyle/>
        <a:p>
          <a:endParaRPr lang="en-US"/>
        </a:p>
      </dgm:t>
    </dgm:pt>
    <dgm:pt modelId="{DF55949F-9BA4-4E09-A41A-2D1B18EBA5AF}" type="sibTrans" cxnId="{CE544468-A19E-4100-ACDA-88DAC565401D}">
      <dgm:prSet/>
      <dgm:spPr/>
      <dgm:t>
        <a:bodyPr/>
        <a:lstStyle/>
        <a:p>
          <a:endParaRPr lang="en-US"/>
        </a:p>
      </dgm:t>
    </dgm:pt>
    <dgm:pt modelId="{CD2DD8E9-D89B-40E8-BACF-8AEC5689B6BE}">
      <dgm:prSet/>
      <dgm:spPr>
        <a:solidFill>
          <a:schemeClr val="accent3">
            <a:lumMod val="75000"/>
          </a:schemeClr>
        </a:solidFill>
      </dgm:spPr>
      <dgm:t>
        <a:bodyPr/>
        <a:lstStyle/>
        <a:p>
          <a:r>
            <a:rPr lang="en-US" dirty="0"/>
            <a:t>English, Maths and Digital</a:t>
          </a:r>
        </a:p>
      </dgm:t>
    </dgm:pt>
    <dgm:pt modelId="{5B3549A1-373A-411A-B850-254751410CAE}" type="parTrans" cxnId="{236C90AA-04DE-4E03-896A-CBEE98166E0B}">
      <dgm:prSet/>
      <dgm:spPr/>
      <dgm:t>
        <a:bodyPr/>
        <a:lstStyle/>
        <a:p>
          <a:endParaRPr lang="en-US"/>
        </a:p>
      </dgm:t>
    </dgm:pt>
    <dgm:pt modelId="{2B09E891-DE2F-4A14-B1C6-FEF342C87B59}" type="sibTrans" cxnId="{236C90AA-04DE-4E03-896A-CBEE98166E0B}">
      <dgm:prSet/>
      <dgm:spPr/>
      <dgm:t>
        <a:bodyPr/>
        <a:lstStyle/>
        <a:p>
          <a:endParaRPr lang="en-US"/>
        </a:p>
      </dgm:t>
    </dgm:pt>
    <dgm:pt modelId="{B54DF036-4089-4A44-89B3-4DBFCB650365}">
      <dgm:prSet/>
      <dgm:spPr>
        <a:gradFill rotWithShape="0">
          <a:gsLst>
            <a:gs pos="0">
              <a:schemeClr val="accent3">
                <a:lumMod val="75000"/>
                <a:alpha val="9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Wave 1</a:t>
          </a:r>
        </a:p>
      </dgm:t>
    </dgm:pt>
    <dgm:pt modelId="{D0D3BEC3-796D-4AD1-9B19-DB6558191A79}" type="parTrans" cxnId="{FFD6BCF7-2BC1-4299-8439-9738D011F26D}">
      <dgm:prSet/>
      <dgm:spPr/>
      <dgm:t>
        <a:bodyPr/>
        <a:lstStyle/>
        <a:p>
          <a:endParaRPr lang="en-US"/>
        </a:p>
      </dgm:t>
    </dgm:pt>
    <dgm:pt modelId="{B4A33EBC-656C-4996-A6F7-E3894600FAB1}" type="sibTrans" cxnId="{FFD6BCF7-2BC1-4299-8439-9738D011F26D}">
      <dgm:prSet/>
      <dgm:spPr/>
      <dgm:t>
        <a:bodyPr/>
        <a:lstStyle/>
        <a:p>
          <a:endParaRPr lang="en-US"/>
        </a:p>
      </dgm:t>
    </dgm:pt>
    <dgm:pt modelId="{2717D0B6-D1F7-4846-8C80-9E31E0185385}">
      <dgm:prSet/>
      <dgm:spPr>
        <a:solidFill>
          <a:schemeClr val="tx2">
            <a:lumMod val="60000"/>
            <a:lumOff val="40000"/>
          </a:schemeClr>
        </a:solidFill>
      </dgm:spPr>
      <dgm:t>
        <a:bodyPr/>
        <a:lstStyle/>
        <a:p>
          <a:r>
            <a:rPr lang="en-US" dirty="0"/>
            <a:t>Wave 2</a:t>
          </a:r>
        </a:p>
      </dgm:t>
    </dgm:pt>
    <dgm:pt modelId="{18473B21-A136-49D9-B779-A86DB7595CCA}" type="parTrans" cxnId="{99E66B1C-6209-4F1F-8346-E5268D427604}">
      <dgm:prSet/>
      <dgm:spPr/>
      <dgm:t>
        <a:bodyPr/>
        <a:lstStyle/>
        <a:p>
          <a:endParaRPr lang="en-US"/>
        </a:p>
      </dgm:t>
    </dgm:pt>
    <dgm:pt modelId="{04AACC43-ABEF-4CFE-896C-BB60A7654646}" type="sibTrans" cxnId="{99E66B1C-6209-4F1F-8346-E5268D427604}">
      <dgm:prSet/>
      <dgm:spPr/>
      <dgm:t>
        <a:bodyPr/>
        <a:lstStyle/>
        <a:p>
          <a:endParaRPr lang="en-US"/>
        </a:p>
      </dgm:t>
    </dgm:pt>
    <dgm:pt modelId="{949A4AEC-4B47-465A-87E5-40B2963E66E4}">
      <dgm:prSet/>
      <dgm:spPr>
        <a:solidFill>
          <a:schemeClr val="tx2">
            <a:lumMod val="60000"/>
            <a:lumOff val="40000"/>
          </a:schemeClr>
        </a:solidFill>
      </dgm:spPr>
      <dgm:t>
        <a:bodyPr/>
        <a:lstStyle/>
        <a:p>
          <a:r>
            <a:rPr lang="en-US" dirty="0"/>
            <a:t>Wave 3</a:t>
          </a:r>
        </a:p>
      </dgm:t>
    </dgm:pt>
    <dgm:pt modelId="{1551042C-9641-4519-9B4D-D6F35C64B370}" type="parTrans" cxnId="{801F70CA-53A9-4651-9635-0E128CCC851B}">
      <dgm:prSet/>
      <dgm:spPr/>
      <dgm:t>
        <a:bodyPr/>
        <a:lstStyle/>
        <a:p>
          <a:endParaRPr lang="en-US"/>
        </a:p>
      </dgm:t>
    </dgm:pt>
    <dgm:pt modelId="{38EA383A-4044-4934-9234-060DEC0BD8EB}" type="sibTrans" cxnId="{801F70CA-53A9-4651-9635-0E128CCC851B}">
      <dgm:prSet/>
      <dgm:spPr/>
      <dgm:t>
        <a:bodyPr/>
        <a:lstStyle/>
        <a:p>
          <a:endParaRPr lang="en-US"/>
        </a:p>
      </dgm:t>
    </dgm:pt>
    <dgm:pt modelId="{7DB30797-59BA-4433-A73A-2C19C1BC0F59}">
      <dgm:prSet/>
      <dgm:spPr>
        <a:solidFill>
          <a:schemeClr val="tx2">
            <a:lumMod val="60000"/>
            <a:lumOff val="40000"/>
          </a:schemeClr>
        </a:solidFill>
      </dgm:spPr>
      <dgm:t>
        <a:bodyPr/>
        <a:lstStyle/>
        <a:p>
          <a:r>
            <a:rPr lang="en-US" dirty="0"/>
            <a:t>Wave 4</a:t>
          </a:r>
        </a:p>
      </dgm:t>
    </dgm:pt>
    <dgm:pt modelId="{A8228CF6-F19E-4029-9C69-0AC70B49A11F}" type="parTrans" cxnId="{DE09D066-1F5C-4929-AC00-014247AC5EDE}">
      <dgm:prSet/>
      <dgm:spPr/>
      <dgm:t>
        <a:bodyPr/>
        <a:lstStyle/>
        <a:p>
          <a:endParaRPr lang="en-US"/>
        </a:p>
      </dgm:t>
    </dgm:pt>
    <dgm:pt modelId="{82FED50E-5393-405C-872E-4D465D46F693}" type="sibTrans" cxnId="{DE09D066-1F5C-4929-AC00-014247AC5EDE}">
      <dgm:prSet/>
      <dgm:spPr/>
      <dgm:t>
        <a:bodyPr/>
        <a:lstStyle/>
        <a:p>
          <a:endParaRPr lang="en-US"/>
        </a:p>
      </dgm:t>
    </dgm:pt>
    <dgm:pt modelId="{72D41231-E124-42CD-BC97-A7E0E98E1296}">
      <dgm:prSet/>
      <dgm:spPr>
        <a:solidFill>
          <a:schemeClr val="accent3">
            <a:lumMod val="75000"/>
          </a:schemeClr>
        </a:solidFill>
      </dgm:spPr>
      <dgm:t>
        <a:bodyPr/>
        <a:lstStyle/>
        <a:p>
          <a:r>
            <a:rPr lang="en-US" dirty="0" smtClean="0"/>
            <a:t>Provider selection, approval and funding</a:t>
          </a:r>
          <a:endParaRPr lang="en-US" dirty="0"/>
        </a:p>
      </dgm:t>
    </dgm:pt>
    <dgm:pt modelId="{AC13863A-B594-48A7-AC4F-D21D3822C5D9}" type="parTrans" cxnId="{6D3595B4-BDC1-475B-885B-C2E1A31F1A74}">
      <dgm:prSet/>
      <dgm:spPr/>
      <dgm:t>
        <a:bodyPr/>
        <a:lstStyle/>
        <a:p>
          <a:endParaRPr lang="en-US"/>
        </a:p>
      </dgm:t>
    </dgm:pt>
    <dgm:pt modelId="{7D73FFB5-8800-4708-8F55-6B25464ED617}" type="sibTrans" cxnId="{6D3595B4-BDC1-475B-885B-C2E1A31F1A74}">
      <dgm:prSet/>
      <dgm:spPr/>
      <dgm:t>
        <a:bodyPr/>
        <a:lstStyle/>
        <a:p>
          <a:endParaRPr lang="en-US"/>
        </a:p>
      </dgm:t>
    </dgm:pt>
    <dgm:pt modelId="{80EA96A2-90F8-4D57-BAA1-91DACCC35948}" type="pres">
      <dgm:prSet presAssocID="{C3FD41FC-7FE1-466B-A025-2E1838D4F885}" presName="hierChild1" presStyleCnt="0">
        <dgm:presLayoutVars>
          <dgm:orgChart val="1"/>
          <dgm:chPref val="1"/>
          <dgm:dir/>
          <dgm:animOne val="branch"/>
          <dgm:animLvl val="lvl"/>
          <dgm:resizeHandles/>
        </dgm:presLayoutVars>
      </dgm:prSet>
      <dgm:spPr/>
      <dgm:t>
        <a:bodyPr/>
        <a:lstStyle/>
        <a:p>
          <a:endParaRPr lang="en-US"/>
        </a:p>
      </dgm:t>
    </dgm:pt>
    <dgm:pt modelId="{8E3E00EE-8DE1-4094-AF67-7CD0F2F86FF3}" type="pres">
      <dgm:prSet presAssocID="{B540A411-43A0-4E28-9EF2-3CABCB5EE2ED}" presName="hierRoot1" presStyleCnt="0">
        <dgm:presLayoutVars>
          <dgm:hierBranch val="init"/>
        </dgm:presLayoutVars>
      </dgm:prSet>
      <dgm:spPr/>
    </dgm:pt>
    <dgm:pt modelId="{A637FD37-B76B-41EB-BD7A-0E9B0CA9D955}" type="pres">
      <dgm:prSet presAssocID="{B540A411-43A0-4E28-9EF2-3CABCB5EE2ED}" presName="rootComposite1" presStyleCnt="0"/>
      <dgm:spPr/>
    </dgm:pt>
    <dgm:pt modelId="{002A79EF-EA19-41F7-B5AA-AF9DC7E728F1}" type="pres">
      <dgm:prSet presAssocID="{B540A411-43A0-4E28-9EF2-3CABCB5EE2ED}" presName="rootText1" presStyleLbl="node0" presStyleIdx="0" presStyleCnt="1">
        <dgm:presLayoutVars>
          <dgm:chPref val="3"/>
        </dgm:presLayoutVars>
      </dgm:prSet>
      <dgm:spPr/>
      <dgm:t>
        <a:bodyPr/>
        <a:lstStyle/>
        <a:p>
          <a:endParaRPr lang="en-US"/>
        </a:p>
      </dgm:t>
    </dgm:pt>
    <dgm:pt modelId="{97C75246-B519-4E58-89FE-2E9BA8C36EB1}" type="pres">
      <dgm:prSet presAssocID="{B540A411-43A0-4E28-9EF2-3CABCB5EE2ED}" presName="rootConnector1" presStyleLbl="node1" presStyleIdx="0" presStyleCnt="0"/>
      <dgm:spPr/>
      <dgm:t>
        <a:bodyPr/>
        <a:lstStyle/>
        <a:p>
          <a:endParaRPr lang="en-US"/>
        </a:p>
      </dgm:t>
    </dgm:pt>
    <dgm:pt modelId="{30E75D9B-ED44-4301-863B-D7DE97AC6CEE}" type="pres">
      <dgm:prSet presAssocID="{B540A411-43A0-4E28-9EF2-3CABCB5EE2ED}" presName="hierChild2" presStyleCnt="0"/>
      <dgm:spPr/>
    </dgm:pt>
    <dgm:pt modelId="{42C20561-C2E8-42DB-876D-E134142995AC}" type="pres">
      <dgm:prSet presAssocID="{C8F69C00-0A46-484C-8912-0BB79FE6C0F5}" presName="Name37" presStyleLbl="parChTrans1D2" presStyleIdx="0" presStyleCnt="4"/>
      <dgm:spPr/>
      <dgm:t>
        <a:bodyPr/>
        <a:lstStyle/>
        <a:p>
          <a:endParaRPr lang="en-US"/>
        </a:p>
      </dgm:t>
    </dgm:pt>
    <dgm:pt modelId="{D55846A1-8445-4F2F-B18A-C6BBD2011BF1}" type="pres">
      <dgm:prSet presAssocID="{B843B720-CAB9-4211-B880-9BE8BDCE0D68}" presName="hierRoot2" presStyleCnt="0">
        <dgm:presLayoutVars>
          <dgm:hierBranch val="init"/>
        </dgm:presLayoutVars>
      </dgm:prSet>
      <dgm:spPr/>
    </dgm:pt>
    <dgm:pt modelId="{5381C3B5-DA61-49F4-8D28-7312258DF8BC}" type="pres">
      <dgm:prSet presAssocID="{B843B720-CAB9-4211-B880-9BE8BDCE0D68}" presName="rootComposite" presStyleCnt="0"/>
      <dgm:spPr/>
    </dgm:pt>
    <dgm:pt modelId="{E327E261-74F6-4BC0-8686-7DA1EC05BD5E}" type="pres">
      <dgm:prSet presAssocID="{B843B720-CAB9-4211-B880-9BE8BDCE0D68}" presName="rootText" presStyleLbl="node2" presStyleIdx="0" presStyleCnt="4">
        <dgm:presLayoutVars>
          <dgm:chPref val="3"/>
        </dgm:presLayoutVars>
      </dgm:prSet>
      <dgm:spPr/>
      <dgm:t>
        <a:bodyPr/>
        <a:lstStyle/>
        <a:p>
          <a:endParaRPr lang="en-US"/>
        </a:p>
      </dgm:t>
    </dgm:pt>
    <dgm:pt modelId="{B12B75B2-ABD1-4DF0-A401-FEAE59579CFF}" type="pres">
      <dgm:prSet presAssocID="{B843B720-CAB9-4211-B880-9BE8BDCE0D68}" presName="rootConnector" presStyleLbl="node2" presStyleIdx="0" presStyleCnt="4"/>
      <dgm:spPr/>
      <dgm:t>
        <a:bodyPr/>
        <a:lstStyle/>
        <a:p>
          <a:endParaRPr lang="en-US"/>
        </a:p>
      </dgm:t>
    </dgm:pt>
    <dgm:pt modelId="{398AF60A-6388-4665-9EBC-95DF60EFC866}" type="pres">
      <dgm:prSet presAssocID="{B843B720-CAB9-4211-B880-9BE8BDCE0D68}" presName="hierChild4" presStyleCnt="0"/>
      <dgm:spPr/>
    </dgm:pt>
    <dgm:pt modelId="{408C6691-BCA2-41F2-9DEF-00BB64FCB6C1}" type="pres">
      <dgm:prSet presAssocID="{F846D661-68C1-47C2-90D3-F69389BCF193}" presName="Name37" presStyleLbl="parChTrans1D3" presStyleIdx="0" presStyleCnt="4"/>
      <dgm:spPr/>
      <dgm:t>
        <a:bodyPr/>
        <a:lstStyle/>
        <a:p>
          <a:endParaRPr lang="en-US"/>
        </a:p>
      </dgm:t>
    </dgm:pt>
    <dgm:pt modelId="{31DE1397-F327-4943-AB2A-899E6FB9606C}" type="pres">
      <dgm:prSet presAssocID="{757247F2-B97C-4217-83C7-E6757D1BA231}" presName="hierRoot2" presStyleCnt="0">
        <dgm:presLayoutVars>
          <dgm:hierBranch val="init"/>
        </dgm:presLayoutVars>
      </dgm:prSet>
      <dgm:spPr/>
    </dgm:pt>
    <dgm:pt modelId="{8EEFB512-AD8F-476D-B9DB-1154B45D551D}" type="pres">
      <dgm:prSet presAssocID="{757247F2-B97C-4217-83C7-E6757D1BA231}" presName="rootComposite" presStyleCnt="0"/>
      <dgm:spPr/>
    </dgm:pt>
    <dgm:pt modelId="{17E0CA2B-B682-4888-B9EC-1CA221ED44B7}" type="pres">
      <dgm:prSet presAssocID="{757247F2-B97C-4217-83C7-E6757D1BA231}" presName="rootText" presStyleLbl="node3" presStyleIdx="0" presStyleCnt="4">
        <dgm:presLayoutVars>
          <dgm:chPref val="3"/>
        </dgm:presLayoutVars>
      </dgm:prSet>
      <dgm:spPr/>
      <dgm:t>
        <a:bodyPr/>
        <a:lstStyle/>
        <a:p>
          <a:endParaRPr lang="en-US"/>
        </a:p>
      </dgm:t>
    </dgm:pt>
    <dgm:pt modelId="{82928991-3EC6-4C09-B5E2-DC29433AE9CF}" type="pres">
      <dgm:prSet presAssocID="{757247F2-B97C-4217-83C7-E6757D1BA231}" presName="rootConnector" presStyleLbl="node3" presStyleIdx="0" presStyleCnt="4"/>
      <dgm:spPr/>
      <dgm:t>
        <a:bodyPr/>
        <a:lstStyle/>
        <a:p>
          <a:endParaRPr lang="en-US"/>
        </a:p>
      </dgm:t>
    </dgm:pt>
    <dgm:pt modelId="{4972371B-0EB7-4DA1-94F2-A5FA5A1ECA89}" type="pres">
      <dgm:prSet presAssocID="{757247F2-B97C-4217-83C7-E6757D1BA231}" presName="hierChild4" presStyleCnt="0"/>
      <dgm:spPr/>
    </dgm:pt>
    <dgm:pt modelId="{403BFC22-255E-4740-8F78-6E919B36F696}" type="pres">
      <dgm:prSet presAssocID="{D0D3BEC3-796D-4AD1-9B19-DB6558191A79}" presName="Name37" presStyleLbl="parChTrans1D4" presStyleIdx="0" presStyleCnt="4"/>
      <dgm:spPr/>
      <dgm:t>
        <a:bodyPr/>
        <a:lstStyle/>
        <a:p>
          <a:endParaRPr lang="en-US"/>
        </a:p>
      </dgm:t>
    </dgm:pt>
    <dgm:pt modelId="{9E58159B-B8D5-4F73-AA65-5316CDB302EE}" type="pres">
      <dgm:prSet presAssocID="{B54DF036-4089-4A44-89B3-4DBFCB650365}" presName="hierRoot2" presStyleCnt="0">
        <dgm:presLayoutVars>
          <dgm:hierBranch val="init"/>
        </dgm:presLayoutVars>
      </dgm:prSet>
      <dgm:spPr/>
    </dgm:pt>
    <dgm:pt modelId="{29E43C6A-8FD5-49D7-BDE9-9A39EE0DB5CD}" type="pres">
      <dgm:prSet presAssocID="{B54DF036-4089-4A44-89B3-4DBFCB650365}" presName="rootComposite" presStyleCnt="0"/>
      <dgm:spPr/>
    </dgm:pt>
    <dgm:pt modelId="{895DDD1F-810C-41C8-8E81-21B7E81D8454}" type="pres">
      <dgm:prSet presAssocID="{B54DF036-4089-4A44-89B3-4DBFCB650365}" presName="rootText" presStyleLbl="node4" presStyleIdx="0" presStyleCnt="4">
        <dgm:presLayoutVars>
          <dgm:chPref val="3"/>
        </dgm:presLayoutVars>
      </dgm:prSet>
      <dgm:spPr/>
      <dgm:t>
        <a:bodyPr/>
        <a:lstStyle/>
        <a:p>
          <a:endParaRPr lang="en-US"/>
        </a:p>
      </dgm:t>
    </dgm:pt>
    <dgm:pt modelId="{1303A25B-B9AB-4CC7-A971-1E3FE24A7544}" type="pres">
      <dgm:prSet presAssocID="{B54DF036-4089-4A44-89B3-4DBFCB650365}" presName="rootConnector" presStyleLbl="node4" presStyleIdx="0" presStyleCnt="4"/>
      <dgm:spPr/>
      <dgm:t>
        <a:bodyPr/>
        <a:lstStyle/>
        <a:p>
          <a:endParaRPr lang="en-US"/>
        </a:p>
      </dgm:t>
    </dgm:pt>
    <dgm:pt modelId="{66BA9D96-FF28-4CF5-9926-9205B147BABC}" type="pres">
      <dgm:prSet presAssocID="{B54DF036-4089-4A44-89B3-4DBFCB650365}" presName="hierChild4" presStyleCnt="0"/>
      <dgm:spPr/>
    </dgm:pt>
    <dgm:pt modelId="{87F2E5CD-A681-4ED3-A006-E458C5A7AA3C}" type="pres">
      <dgm:prSet presAssocID="{B54DF036-4089-4A44-89B3-4DBFCB650365}" presName="hierChild5" presStyleCnt="0"/>
      <dgm:spPr/>
    </dgm:pt>
    <dgm:pt modelId="{EB95A073-6EB6-46E1-B003-EC1EC82B7FB6}" type="pres">
      <dgm:prSet presAssocID="{18473B21-A136-49D9-B779-A86DB7595CCA}" presName="Name37" presStyleLbl="parChTrans1D4" presStyleIdx="1" presStyleCnt="4"/>
      <dgm:spPr/>
      <dgm:t>
        <a:bodyPr/>
        <a:lstStyle/>
        <a:p>
          <a:endParaRPr lang="en-US"/>
        </a:p>
      </dgm:t>
    </dgm:pt>
    <dgm:pt modelId="{AF8E5687-5011-4255-8334-305D9BF8CEC1}" type="pres">
      <dgm:prSet presAssocID="{2717D0B6-D1F7-4846-8C80-9E31E0185385}" presName="hierRoot2" presStyleCnt="0">
        <dgm:presLayoutVars>
          <dgm:hierBranch val="init"/>
        </dgm:presLayoutVars>
      </dgm:prSet>
      <dgm:spPr/>
    </dgm:pt>
    <dgm:pt modelId="{5B6652C6-4F6E-4575-A7D3-AFE814D47958}" type="pres">
      <dgm:prSet presAssocID="{2717D0B6-D1F7-4846-8C80-9E31E0185385}" presName="rootComposite" presStyleCnt="0"/>
      <dgm:spPr/>
    </dgm:pt>
    <dgm:pt modelId="{3D4C7A2E-15FF-4DDB-8AA5-D7C912228148}" type="pres">
      <dgm:prSet presAssocID="{2717D0B6-D1F7-4846-8C80-9E31E0185385}" presName="rootText" presStyleLbl="node4" presStyleIdx="1" presStyleCnt="4">
        <dgm:presLayoutVars>
          <dgm:chPref val="3"/>
        </dgm:presLayoutVars>
      </dgm:prSet>
      <dgm:spPr/>
      <dgm:t>
        <a:bodyPr/>
        <a:lstStyle/>
        <a:p>
          <a:endParaRPr lang="en-US"/>
        </a:p>
      </dgm:t>
    </dgm:pt>
    <dgm:pt modelId="{872A21C7-A9D4-4270-8374-5BA12C0190EA}" type="pres">
      <dgm:prSet presAssocID="{2717D0B6-D1F7-4846-8C80-9E31E0185385}" presName="rootConnector" presStyleLbl="node4" presStyleIdx="1" presStyleCnt="4"/>
      <dgm:spPr/>
      <dgm:t>
        <a:bodyPr/>
        <a:lstStyle/>
        <a:p>
          <a:endParaRPr lang="en-US"/>
        </a:p>
      </dgm:t>
    </dgm:pt>
    <dgm:pt modelId="{06739595-E2DD-43CB-B2BA-B9E87EC417E1}" type="pres">
      <dgm:prSet presAssocID="{2717D0B6-D1F7-4846-8C80-9E31E0185385}" presName="hierChild4" presStyleCnt="0"/>
      <dgm:spPr/>
    </dgm:pt>
    <dgm:pt modelId="{EC3B5485-0BF4-4B62-928B-69DAAB57FD32}" type="pres">
      <dgm:prSet presAssocID="{2717D0B6-D1F7-4846-8C80-9E31E0185385}" presName="hierChild5" presStyleCnt="0"/>
      <dgm:spPr/>
    </dgm:pt>
    <dgm:pt modelId="{211648C7-3C8E-45E5-B03F-21C68A06E55E}" type="pres">
      <dgm:prSet presAssocID="{1551042C-9641-4519-9B4D-D6F35C64B370}" presName="Name37" presStyleLbl="parChTrans1D4" presStyleIdx="2" presStyleCnt="4"/>
      <dgm:spPr/>
      <dgm:t>
        <a:bodyPr/>
        <a:lstStyle/>
        <a:p>
          <a:endParaRPr lang="en-US"/>
        </a:p>
      </dgm:t>
    </dgm:pt>
    <dgm:pt modelId="{7D4E22DE-62BB-4CE3-8E01-6552FA0578FD}" type="pres">
      <dgm:prSet presAssocID="{949A4AEC-4B47-465A-87E5-40B2963E66E4}" presName="hierRoot2" presStyleCnt="0">
        <dgm:presLayoutVars>
          <dgm:hierBranch val="init"/>
        </dgm:presLayoutVars>
      </dgm:prSet>
      <dgm:spPr/>
    </dgm:pt>
    <dgm:pt modelId="{520C8316-07E2-4B28-B51C-DB6A01308516}" type="pres">
      <dgm:prSet presAssocID="{949A4AEC-4B47-465A-87E5-40B2963E66E4}" presName="rootComposite" presStyleCnt="0"/>
      <dgm:spPr/>
    </dgm:pt>
    <dgm:pt modelId="{AB4B96F9-A442-4EF0-A71F-7A1DC47D4999}" type="pres">
      <dgm:prSet presAssocID="{949A4AEC-4B47-465A-87E5-40B2963E66E4}" presName="rootText" presStyleLbl="node4" presStyleIdx="2" presStyleCnt="4">
        <dgm:presLayoutVars>
          <dgm:chPref val="3"/>
        </dgm:presLayoutVars>
      </dgm:prSet>
      <dgm:spPr/>
      <dgm:t>
        <a:bodyPr/>
        <a:lstStyle/>
        <a:p>
          <a:endParaRPr lang="en-US"/>
        </a:p>
      </dgm:t>
    </dgm:pt>
    <dgm:pt modelId="{6D46AF12-103D-4318-838B-1E32A2636949}" type="pres">
      <dgm:prSet presAssocID="{949A4AEC-4B47-465A-87E5-40B2963E66E4}" presName="rootConnector" presStyleLbl="node4" presStyleIdx="2" presStyleCnt="4"/>
      <dgm:spPr/>
      <dgm:t>
        <a:bodyPr/>
        <a:lstStyle/>
        <a:p>
          <a:endParaRPr lang="en-US"/>
        </a:p>
      </dgm:t>
    </dgm:pt>
    <dgm:pt modelId="{DDA0F3B0-77AB-4356-991B-EB8A95C64D6C}" type="pres">
      <dgm:prSet presAssocID="{949A4AEC-4B47-465A-87E5-40B2963E66E4}" presName="hierChild4" presStyleCnt="0"/>
      <dgm:spPr/>
    </dgm:pt>
    <dgm:pt modelId="{04F4EAE0-D104-4B0C-8A24-21EC111D2139}" type="pres">
      <dgm:prSet presAssocID="{949A4AEC-4B47-465A-87E5-40B2963E66E4}" presName="hierChild5" presStyleCnt="0"/>
      <dgm:spPr/>
    </dgm:pt>
    <dgm:pt modelId="{14B0B1A1-E7F9-4BD8-877F-076BA5C04CBD}" type="pres">
      <dgm:prSet presAssocID="{A8228CF6-F19E-4029-9C69-0AC70B49A11F}" presName="Name37" presStyleLbl="parChTrans1D4" presStyleIdx="3" presStyleCnt="4"/>
      <dgm:spPr/>
      <dgm:t>
        <a:bodyPr/>
        <a:lstStyle/>
        <a:p>
          <a:endParaRPr lang="en-US"/>
        </a:p>
      </dgm:t>
    </dgm:pt>
    <dgm:pt modelId="{03DEE8CA-C257-4F76-B420-E4FB9B54E6EA}" type="pres">
      <dgm:prSet presAssocID="{7DB30797-59BA-4433-A73A-2C19C1BC0F59}" presName="hierRoot2" presStyleCnt="0">
        <dgm:presLayoutVars>
          <dgm:hierBranch val="init"/>
        </dgm:presLayoutVars>
      </dgm:prSet>
      <dgm:spPr/>
    </dgm:pt>
    <dgm:pt modelId="{20A671D6-D49A-4A20-B9D8-D78003FA78D6}" type="pres">
      <dgm:prSet presAssocID="{7DB30797-59BA-4433-A73A-2C19C1BC0F59}" presName="rootComposite" presStyleCnt="0"/>
      <dgm:spPr/>
    </dgm:pt>
    <dgm:pt modelId="{155CCF60-060B-441D-A464-04DEC44C6735}" type="pres">
      <dgm:prSet presAssocID="{7DB30797-59BA-4433-A73A-2C19C1BC0F59}" presName="rootText" presStyleLbl="node4" presStyleIdx="3" presStyleCnt="4">
        <dgm:presLayoutVars>
          <dgm:chPref val="3"/>
        </dgm:presLayoutVars>
      </dgm:prSet>
      <dgm:spPr/>
      <dgm:t>
        <a:bodyPr/>
        <a:lstStyle/>
        <a:p>
          <a:endParaRPr lang="en-US"/>
        </a:p>
      </dgm:t>
    </dgm:pt>
    <dgm:pt modelId="{E203CBBA-02ED-4115-92B3-63526DCB61E9}" type="pres">
      <dgm:prSet presAssocID="{7DB30797-59BA-4433-A73A-2C19C1BC0F59}" presName="rootConnector" presStyleLbl="node4" presStyleIdx="3" presStyleCnt="4"/>
      <dgm:spPr/>
      <dgm:t>
        <a:bodyPr/>
        <a:lstStyle/>
        <a:p>
          <a:endParaRPr lang="en-US"/>
        </a:p>
      </dgm:t>
    </dgm:pt>
    <dgm:pt modelId="{587AB1CE-AFBF-4948-AA14-76052BD35A2F}" type="pres">
      <dgm:prSet presAssocID="{7DB30797-59BA-4433-A73A-2C19C1BC0F59}" presName="hierChild4" presStyleCnt="0"/>
      <dgm:spPr/>
    </dgm:pt>
    <dgm:pt modelId="{08EE0DA3-5619-42EA-9242-0586A5E10F58}" type="pres">
      <dgm:prSet presAssocID="{7DB30797-59BA-4433-A73A-2C19C1BC0F59}" presName="hierChild5" presStyleCnt="0"/>
      <dgm:spPr/>
    </dgm:pt>
    <dgm:pt modelId="{F9CB3D69-A73B-4CCD-9E2D-720098AB3272}" type="pres">
      <dgm:prSet presAssocID="{757247F2-B97C-4217-83C7-E6757D1BA231}" presName="hierChild5" presStyleCnt="0"/>
      <dgm:spPr/>
    </dgm:pt>
    <dgm:pt modelId="{CFF26022-96D0-4D29-AA5B-2DDD00B9918B}" type="pres">
      <dgm:prSet presAssocID="{D55E7500-6EA0-4A0E-9711-5A0CBF3BB80D}" presName="Name37" presStyleLbl="parChTrans1D3" presStyleIdx="1" presStyleCnt="4"/>
      <dgm:spPr/>
      <dgm:t>
        <a:bodyPr/>
        <a:lstStyle/>
        <a:p>
          <a:endParaRPr lang="en-US"/>
        </a:p>
      </dgm:t>
    </dgm:pt>
    <dgm:pt modelId="{94E3466C-FBCC-4137-9C6D-D07910579416}" type="pres">
      <dgm:prSet presAssocID="{C5C58EDB-BE4C-4107-90EA-8E798D6EB242}" presName="hierRoot2" presStyleCnt="0">
        <dgm:presLayoutVars>
          <dgm:hierBranch val="init"/>
        </dgm:presLayoutVars>
      </dgm:prSet>
      <dgm:spPr/>
    </dgm:pt>
    <dgm:pt modelId="{A5F587E3-2E65-4879-8508-0CEB230A6179}" type="pres">
      <dgm:prSet presAssocID="{C5C58EDB-BE4C-4107-90EA-8E798D6EB242}" presName="rootComposite" presStyleCnt="0"/>
      <dgm:spPr/>
    </dgm:pt>
    <dgm:pt modelId="{D54C695A-BC8A-4230-BAE3-2C5E3480BBD6}" type="pres">
      <dgm:prSet presAssocID="{C5C58EDB-BE4C-4107-90EA-8E798D6EB242}" presName="rootText" presStyleLbl="node3" presStyleIdx="1" presStyleCnt="4">
        <dgm:presLayoutVars>
          <dgm:chPref val="3"/>
        </dgm:presLayoutVars>
      </dgm:prSet>
      <dgm:spPr/>
      <dgm:t>
        <a:bodyPr/>
        <a:lstStyle/>
        <a:p>
          <a:endParaRPr lang="en-US"/>
        </a:p>
      </dgm:t>
    </dgm:pt>
    <dgm:pt modelId="{80664B99-90AB-4099-B247-EAFA0A58C2F3}" type="pres">
      <dgm:prSet presAssocID="{C5C58EDB-BE4C-4107-90EA-8E798D6EB242}" presName="rootConnector" presStyleLbl="node3" presStyleIdx="1" presStyleCnt="4"/>
      <dgm:spPr/>
      <dgm:t>
        <a:bodyPr/>
        <a:lstStyle/>
        <a:p>
          <a:endParaRPr lang="en-US"/>
        </a:p>
      </dgm:t>
    </dgm:pt>
    <dgm:pt modelId="{ED552F21-7A06-4638-A4AA-5373B9E54A71}" type="pres">
      <dgm:prSet presAssocID="{C5C58EDB-BE4C-4107-90EA-8E798D6EB242}" presName="hierChild4" presStyleCnt="0"/>
      <dgm:spPr/>
    </dgm:pt>
    <dgm:pt modelId="{AA5DD1E0-C86A-498E-BD67-3C307A81F805}" type="pres">
      <dgm:prSet presAssocID="{C5C58EDB-BE4C-4107-90EA-8E798D6EB242}" presName="hierChild5" presStyleCnt="0"/>
      <dgm:spPr/>
    </dgm:pt>
    <dgm:pt modelId="{92D9EC17-3BB0-4C1F-94EE-4092631D4A6A}" type="pres">
      <dgm:prSet presAssocID="{5B3549A1-373A-411A-B850-254751410CAE}" presName="Name37" presStyleLbl="parChTrans1D3" presStyleIdx="2" presStyleCnt="4"/>
      <dgm:spPr/>
      <dgm:t>
        <a:bodyPr/>
        <a:lstStyle/>
        <a:p>
          <a:endParaRPr lang="en-US"/>
        </a:p>
      </dgm:t>
    </dgm:pt>
    <dgm:pt modelId="{036E708E-52F2-4754-B279-9D855A019690}" type="pres">
      <dgm:prSet presAssocID="{CD2DD8E9-D89B-40E8-BACF-8AEC5689B6BE}" presName="hierRoot2" presStyleCnt="0">
        <dgm:presLayoutVars>
          <dgm:hierBranch val="init"/>
        </dgm:presLayoutVars>
      </dgm:prSet>
      <dgm:spPr/>
    </dgm:pt>
    <dgm:pt modelId="{E20F6E53-6A71-4369-AB9B-1706D8436853}" type="pres">
      <dgm:prSet presAssocID="{CD2DD8E9-D89B-40E8-BACF-8AEC5689B6BE}" presName="rootComposite" presStyleCnt="0"/>
      <dgm:spPr/>
    </dgm:pt>
    <dgm:pt modelId="{8104452C-A368-466B-82A9-D372BA5AE0EA}" type="pres">
      <dgm:prSet presAssocID="{CD2DD8E9-D89B-40E8-BACF-8AEC5689B6BE}" presName="rootText" presStyleLbl="node3" presStyleIdx="2" presStyleCnt="4">
        <dgm:presLayoutVars>
          <dgm:chPref val="3"/>
        </dgm:presLayoutVars>
      </dgm:prSet>
      <dgm:spPr/>
      <dgm:t>
        <a:bodyPr/>
        <a:lstStyle/>
        <a:p>
          <a:endParaRPr lang="en-US"/>
        </a:p>
      </dgm:t>
    </dgm:pt>
    <dgm:pt modelId="{2A7C8E45-9140-4CFA-9A52-E6616F50879E}" type="pres">
      <dgm:prSet presAssocID="{CD2DD8E9-D89B-40E8-BACF-8AEC5689B6BE}" presName="rootConnector" presStyleLbl="node3" presStyleIdx="2" presStyleCnt="4"/>
      <dgm:spPr/>
      <dgm:t>
        <a:bodyPr/>
        <a:lstStyle/>
        <a:p>
          <a:endParaRPr lang="en-US"/>
        </a:p>
      </dgm:t>
    </dgm:pt>
    <dgm:pt modelId="{07147BD3-A693-4937-A4C2-4C7A5A2C1911}" type="pres">
      <dgm:prSet presAssocID="{CD2DD8E9-D89B-40E8-BACF-8AEC5689B6BE}" presName="hierChild4" presStyleCnt="0"/>
      <dgm:spPr/>
    </dgm:pt>
    <dgm:pt modelId="{A672ADE4-36F3-41FB-BD94-96CD2087F8ED}" type="pres">
      <dgm:prSet presAssocID="{CD2DD8E9-D89B-40E8-BACF-8AEC5689B6BE}" presName="hierChild5" presStyleCnt="0"/>
      <dgm:spPr/>
    </dgm:pt>
    <dgm:pt modelId="{FF866AFE-ED18-4F71-8265-A8E8BFE7EF37}" type="pres">
      <dgm:prSet presAssocID="{AC13863A-B594-48A7-AC4F-D21D3822C5D9}" presName="Name37" presStyleLbl="parChTrans1D3" presStyleIdx="3" presStyleCnt="4"/>
      <dgm:spPr/>
      <dgm:t>
        <a:bodyPr/>
        <a:lstStyle/>
        <a:p>
          <a:endParaRPr lang="en-US"/>
        </a:p>
      </dgm:t>
    </dgm:pt>
    <dgm:pt modelId="{C485C933-D978-4D72-9000-736A6E387B5C}" type="pres">
      <dgm:prSet presAssocID="{72D41231-E124-42CD-BC97-A7E0E98E1296}" presName="hierRoot2" presStyleCnt="0">
        <dgm:presLayoutVars>
          <dgm:hierBranch val="init"/>
        </dgm:presLayoutVars>
      </dgm:prSet>
      <dgm:spPr/>
    </dgm:pt>
    <dgm:pt modelId="{989DE443-4197-4A70-BCDA-6393F0BB143F}" type="pres">
      <dgm:prSet presAssocID="{72D41231-E124-42CD-BC97-A7E0E98E1296}" presName="rootComposite" presStyleCnt="0"/>
      <dgm:spPr/>
    </dgm:pt>
    <dgm:pt modelId="{CE1C88FF-751D-48FE-8864-01D6ABB6668A}" type="pres">
      <dgm:prSet presAssocID="{72D41231-E124-42CD-BC97-A7E0E98E1296}" presName="rootText" presStyleLbl="node3" presStyleIdx="3" presStyleCnt="4">
        <dgm:presLayoutVars>
          <dgm:chPref val="3"/>
        </dgm:presLayoutVars>
      </dgm:prSet>
      <dgm:spPr/>
      <dgm:t>
        <a:bodyPr/>
        <a:lstStyle/>
        <a:p>
          <a:endParaRPr lang="en-US"/>
        </a:p>
      </dgm:t>
    </dgm:pt>
    <dgm:pt modelId="{4086E445-3112-4B74-8352-78DA80DD17BE}" type="pres">
      <dgm:prSet presAssocID="{72D41231-E124-42CD-BC97-A7E0E98E1296}" presName="rootConnector" presStyleLbl="node3" presStyleIdx="3" presStyleCnt="4"/>
      <dgm:spPr/>
      <dgm:t>
        <a:bodyPr/>
        <a:lstStyle/>
        <a:p>
          <a:endParaRPr lang="en-US"/>
        </a:p>
      </dgm:t>
    </dgm:pt>
    <dgm:pt modelId="{0AED3EAB-D874-4FA6-B200-0DC615B54CB6}" type="pres">
      <dgm:prSet presAssocID="{72D41231-E124-42CD-BC97-A7E0E98E1296}" presName="hierChild4" presStyleCnt="0"/>
      <dgm:spPr/>
    </dgm:pt>
    <dgm:pt modelId="{6446C440-FFD9-48F9-8186-04161364E0B8}" type="pres">
      <dgm:prSet presAssocID="{72D41231-E124-42CD-BC97-A7E0E98E1296}" presName="hierChild5" presStyleCnt="0"/>
      <dgm:spPr/>
    </dgm:pt>
    <dgm:pt modelId="{0DE64413-0ED8-443D-A0AD-7AE7AE0BF684}" type="pres">
      <dgm:prSet presAssocID="{B843B720-CAB9-4211-B880-9BE8BDCE0D68}" presName="hierChild5" presStyleCnt="0"/>
      <dgm:spPr/>
    </dgm:pt>
    <dgm:pt modelId="{D480BE93-798B-4499-8081-5C35347D3D81}" type="pres">
      <dgm:prSet presAssocID="{36C03BEA-FA66-4BB7-9385-024EBACE6B7D}" presName="Name37" presStyleLbl="parChTrans1D2" presStyleIdx="1" presStyleCnt="4"/>
      <dgm:spPr/>
      <dgm:t>
        <a:bodyPr/>
        <a:lstStyle/>
        <a:p>
          <a:endParaRPr lang="en-US"/>
        </a:p>
      </dgm:t>
    </dgm:pt>
    <dgm:pt modelId="{ABD9A5B5-4E20-4133-AF32-0F5BC3A0055F}" type="pres">
      <dgm:prSet presAssocID="{0BA9ED06-294F-4661-82AE-11B19921F160}" presName="hierRoot2" presStyleCnt="0">
        <dgm:presLayoutVars>
          <dgm:hierBranch val="init"/>
        </dgm:presLayoutVars>
      </dgm:prSet>
      <dgm:spPr/>
    </dgm:pt>
    <dgm:pt modelId="{2FF286BF-7261-4076-BE5B-3BD30F0E7117}" type="pres">
      <dgm:prSet presAssocID="{0BA9ED06-294F-4661-82AE-11B19921F160}" presName="rootComposite" presStyleCnt="0"/>
      <dgm:spPr/>
    </dgm:pt>
    <dgm:pt modelId="{33C2574B-2A94-4F2A-89FE-12F9CABAE4C4}" type="pres">
      <dgm:prSet presAssocID="{0BA9ED06-294F-4661-82AE-11B19921F160}" presName="rootText" presStyleLbl="node2" presStyleIdx="1" presStyleCnt="4">
        <dgm:presLayoutVars>
          <dgm:chPref val="3"/>
        </dgm:presLayoutVars>
      </dgm:prSet>
      <dgm:spPr/>
      <dgm:t>
        <a:bodyPr/>
        <a:lstStyle/>
        <a:p>
          <a:endParaRPr lang="en-US"/>
        </a:p>
      </dgm:t>
    </dgm:pt>
    <dgm:pt modelId="{0A7F0E33-4834-490E-A692-040CDD97D23E}" type="pres">
      <dgm:prSet presAssocID="{0BA9ED06-294F-4661-82AE-11B19921F160}" presName="rootConnector" presStyleLbl="node2" presStyleIdx="1" presStyleCnt="4"/>
      <dgm:spPr/>
      <dgm:t>
        <a:bodyPr/>
        <a:lstStyle/>
        <a:p>
          <a:endParaRPr lang="en-US"/>
        </a:p>
      </dgm:t>
    </dgm:pt>
    <dgm:pt modelId="{718FEED7-2CC4-47B1-8999-63F76C8C1105}" type="pres">
      <dgm:prSet presAssocID="{0BA9ED06-294F-4661-82AE-11B19921F160}" presName="hierChild4" presStyleCnt="0"/>
      <dgm:spPr/>
    </dgm:pt>
    <dgm:pt modelId="{04D88C8F-0A9E-47DB-8975-BBE08980CC3E}" type="pres">
      <dgm:prSet presAssocID="{0BA9ED06-294F-4661-82AE-11B19921F160}" presName="hierChild5" presStyleCnt="0"/>
      <dgm:spPr/>
    </dgm:pt>
    <dgm:pt modelId="{CC61C5CD-F681-445B-8DF4-C87ACE2E19B7}" type="pres">
      <dgm:prSet presAssocID="{158CE137-A655-40E2-980D-DE271B63B301}" presName="Name37" presStyleLbl="parChTrans1D2" presStyleIdx="2" presStyleCnt="4"/>
      <dgm:spPr/>
      <dgm:t>
        <a:bodyPr/>
        <a:lstStyle/>
        <a:p>
          <a:endParaRPr lang="en-US"/>
        </a:p>
      </dgm:t>
    </dgm:pt>
    <dgm:pt modelId="{C37432BB-374E-41DD-80AB-C83857AB2991}" type="pres">
      <dgm:prSet presAssocID="{338D7950-CDDC-4028-995A-E8850B90E1F0}" presName="hierRoot2" presStyleCnt="0">
        <dgm:presLayoutVars>
          <dgm:hierBranch val="init"/>
        </dgm:presLayoutVars>
      </dgm:prSet>
      <dgm:spPr/>
    </dgm:pt>
    <dgm:pt modelId="{3078982E-D367-4143-AEDB-73F5274DCB85}" type="pres">
      <dgm:prSet presAssocID="{338D7950-CDDC-4028-995A-E8850B90E1F0}" presName="rootComposite" presStyleCnt="0"/>
      <dgm:spPr/>
    </dgm:pt>
    <dgm:pt modelId="{F04A5C57-57B0-4516-A9EC-A2737CEF6799}" type="pres">
      <dgm:prSet presAssocID="{338D7950-CDDC-4028-995A-E8850B90E1F0}" presName="rootText" presStyleLbl="node2" presStyleIdx="2" presStyleCnt="4">
        <dgm:presLayoutVars>
          <dgm:chPref val="3"/>
        </dgm:presLayoutVars>
      </dgm:prSet>
      <dgm:spPr/>
      <dgm:t>
        <a:bodyPr/>
        <a:lstStyle/>
        <a:p>
          <a:endParaRPr lang="en-US"/>
        </a:p>
      </dgm:t>
    </dgm:pt>
    <dgm:pt modelId="{7ADC9B95-ACF1-4534-98C0-7CDFE970BEA4}" type="pres">
      <dgm:prSet presAssocID="{338D7950-CDDC-4028-995A-E8850B90E1F0}" presName="rootConnector" presStyleLbl="node2" presStyleIdx="2" presStyleCnt="4"/>
      <dgm:spPr/>
      <dgm:t>
        <a:bodyPr/>
        <a:lstStyle/>
        <a:p>
          <a:endParaRPr lang="en-US"/>
        </a:p>
      </dgm:t>
    </dgm:pt>
    <dgm:pt modelId="{BA84B552-15B1-4239-AD42-E455B3B8FB16}" type="pres">
      <dgm:prSet presAssocID="{338D7950-CDDC-4028-995A-E8850B90E1F0}" presName="hierChild4" presStyleCnt="0"/>
      <dgm:spPr/>
    </dgm:pt>
    <dgm:pt modelId="{D0D174AF-B427-4489-959B-75CAA0CBA866}" type="pres">
      <dgm:prSet presAssocID="{338D7950-CDDC-4028-995A-E8850B90E1F0}" presName="hierChild5" presStyleCnt="0"/>
      <dgm:spPr/>
    </dgm:pt>
    <dgm:pt modelId="{B2803F34-07DB-4679-B025-2123EC0B632B}" type="pres">
      <dgm:prSet presAssocID="{A09E62BC-4508-449F-A9B3-63E51DC8232D}" presName="Name37" presStyleLbl="parChTrans1D2" presStyleIdx="3" presStyleCnt="4"/>
      <dgm:spPr/>
      <dgm:t>
        <a:bodyPr/>
        <a:lstStyle/>
        <a:p>
          <a:endParaRPr lang="en-US"/>
        </a:p>
      </dgm:t>
    </dgm:pt>
    <dgm:pt modelId="{CA5AFE3C-2383-4FBD-821D-35BA5C5DF71B}" type="pres">
      <dgm:prSet presAssocID="{C5CBEAAC-0490-4A05-AA30-8083F34E7F12}" presName="hierRoot2" presStyleCnt="0">
        <dgm:presLayoutVars>
          <dgm:hierBranch val="init"/>
        </dgm:presLayoutVars>
      </dgm:prSet>
      <dgm:spPr/>
    </dgm:pt>
    <dgm:pt modelId="{2C56AC28-2935-4A44-BAD3-695D6C5DF836}" type="pres">
      <dgm:prSet presAssocID="{C5CBEAAC-0490-4A05-AA30-8083F34E7F12}" presName="rootComposite" presStyleCnt="0"/>
      <dgm:spPr/>
    </dgm:pt>
    <dgm:pt modelId="{75B09D7C-123D-4C32-9AE5-7361DDFC690F}" type="pres">
      <dgm:prSet presAssocID="{C5CBEAAC-0490-4A05-AA30-8083F34E7F12}" presName="rootText" presStyleLbl="node2" presStyleIdx="3" presStyleCnt="4">
        <dgm:presLayoutVars>
          <dgm:chPref val="3"/>
        </dgm:presLayoutVars>
      </dgm:prSet>
      <dgm:spPr/>
      <dgm:t>
        <a:bodyPr/>
        <a:lstStyle/>
        <a:p>
          <a:endParaRPr lang="en-US"/>
        </a:p>
      </dgm:t>
    </dgm:pt>
    <dgm:pt modelId="{01221AA1-4BA5-492D-8986-F05AA94CA279}" type="pres">
      <dgm:prSet presAssocID="{C5CBEAAC-0490-4A05-AA30-8083F34E7F12}" presName="rootConnector" presStyleLbl="node2" presStyleIdx="3" presStyleCnt="4"/>
      <dgm:spPr/>
      <dgm:t>
        <a:bodyPr/>
        <a:lstStyle/>
        <a:p>
          <a:endParaRPr lang="en-US"/>
        </a:p>
      </dgm:t>
    </dgm:pt>
    <dgm:pt modelId="{698C6BA4-AC7B-4722-B672-0E329CEC2BF0}" type="pres">
      <dgm:prSet presAssocID="{C5CBEAAC-0490-4A05-AA30-8083F34E7F12}" presName="hierChild4" presStyleCnt="0"/>
      <dgm:spPr/>
    </dgm:pt>
    <dgm:pt modelId="{1F5233CF-DD45-4A2B-A753-99DF8F775C3D}" type="pres">
      <dgm:prSet presAssocID="{C5CBEAAC-0490-4A05-AA30-8083F34E7F12}" presName="hierChild5" presStyleCnt="0"/>
      <dgm:spPr/>
    </dgm:pt>
    <dgm:pt modelId="{ACB26B90-0929-432E-A9C6-55CCAFF1708C}" type="pres">
      <dgm:prSet presAssocID="{B540A411-43A0-4E28-9EF2-3CABCB5EE2ED}" presName="hierChild3" presStyleCnt="0"/>
      <dgm:spPr/>
    </dgm:pt>
  </dgm:ptLst>
  <dgm:cxnLst>
    <dgm:cxn modelId="{68F2CCC6-507B-42FF-968B-338D572CEA89}" type="presOf" srcId="{CD2DD8E9-D89B-40E8-BACF-8AEC5689B6BE}" destId="{2A7C8E45-9140-4CFA-9A52-E6616F50879E}" srcOrd="1" destOrd="0" presId="urn:microsoft.com/office/officeart/2005/8/layout/orgChart1"/>
    <dgm:cxn modelId="{E6153AEB-1547-40EB-8DC4-7F2E6DC9267F}" srcId="{B843B720-CAB9-4211-B880-9BE8BDCE0D68}" destId="{757247F2-B97C-4217-83C7-E6757D1BA231}" srcOrd="0" destOrd="0" parTransId="{F846D661-68C1-47C2-90D3-F69389BCF193}" sibTransId="{E2CC66BA-4136-4635-983F-391ED6D68614}"/>
    <dgm:cxn modelId="{74013DC2-21E0-4AB0-9829-B81FF511B59E}" type="presOf" srcId="{D0D3BEC3-796D-4AD1-9B19-DB6558191A79}" destId="{403BFC22-255E-4740-8F78-6E919B36F696}" srcOrd="0" destOrd="0" presId="urn:microsoft.com/office/officeart/2005/8/layout/orgChart1"/>
    <dgm:cxn modelId="{9500DC81-E8CE-4885-B278-DD53CA1241A9}" type="presOf" srcId="{AC13863A-B594-48A7-AC4F-D21D3822C5D9}" destId="{FF866AFE-ED18-4F71-8265-A8E8BFE7EF37}" srcOrd="0" destOrd="0" presId="urn:microsoft.com/office/officeart/2005/8/layout/orgChart1"/>
    <dgm:cxn modelId="{3033B739-5CC8-4622-BA57-3A020C561982}" type="presOf" srcId="{A8228CF6-F19E-4029-9C69-0AC70B49A11F}" destId="{14B0B1A1-E7F9-4BD8-877F-076BA5C04CBD}" srcOrd="0" destOrd="0" presId="urn:microsoft.com/office/officeart/2005/8/layout/orgChart1"/>
    <dgm:cxn modelId="{4CA4C22D-5DEF-4192-AA56-972205717648}" type="presOf" srcId="{C5C58EDB-BE4C-4107-90EA-8E798D6EB242}" destId="{80664B99-90AB-4099-B247-EAFA0A58C2F3}" srcOrd="1" destOrd="0" presId="urn:microsoft.com/office/officeart/2005/8/layout/orgChart1"/>
    <dgm:cxn modelId="{B6B8E3FC-CE61-4AC8-9C23-AFA4EDBD0F47}" type="presOf" srcId="{5B3549A1-373A-411A-B850-254751410CAE}" destId="{92D9EC17-3BB0-4C1F-94EE-4092631D4A6A}" srcOrd="0" destOrd="0" presId="urn:microsoft.com/office/officeart/2005/8/layout/orgChart1"/>
    <dgm:cxn modelId="{6D3595B4-BDC1-475B-885B-C2E1A31F1A74}" srcId="{B843B720-CAB9-4211-B880-9BE8BDCE0D68}" destId="{72D41231-E124-42CD-BC97-A7E0E98E1296}" srcOrd="3" destOrd="0" parTransId="{AC13863A-B594-48A7-AC4F-D21D3822C5D9}" sibTransId="{7D73FFB5-8800-4708-8F55-6B25464ED617}"/>
    <dgm:cxn modelId="{477F9219-19A1-4B50-B1A6-4E29897241F9}" type="presOf" srcId="{C5C58EDB-BE4C-4107-90EA-8E798D6EB242}" destId="{D54C695A-BC8A-4230-BAE3-2C5E3480BBD6}" srcOrd="0" destOrd="0" presId="urn:microsoft.com/office/officeart/2005/8/layout/orgChart1"/>
    <dgm:cxn modelId="{DE09D066-1F5C-4929-AC00-014247AC5EDE}" srcId="{757247F2-B97C-4217-83C7-E6757D1BA231}" destId="{7DB30797-59BA-4433-A73A-2C19C1BC0F59}" srcOrd="3" destOrd="0" parTransId="{A8228CF6-F19E-4029-9C69-0AC70B49A11F}" sibTransId="{82FED50E-5393-405C-872E-4D465D46F693}"/>
    <dgm:cxn modelId="{A15D2BAB-E887-4CB6-9EDC-C87945E4B3C4}" type="presOf" srcId="{C3FD41FC-7FE1-466B-A025-2E1838D4F885}" destId="{80EA96A2-90F8-4D57-BAA1-91DACCC35948}" srcOrd="0" destOrd="0" presId="urn:microsoft.com/office/officeart/2005/8/layout/orgChart1"/>
    <dgm:cxn modelId="{F4FD06CC-6BBD-49E3-86B6-7C03C5414AE1}" type="presOf" srcId="{2717D0B6-D1F7-4846-8C80-9E31E0185385}" destId="{872A21C7-A9D4-4270-8374-5BA12C0190EA}" srcOrd="1" destOrd="0" presId="urn:microsoft.com/office/officeart/2005/8/layout/orgChart1"/>
    <dgm:cxn modelId="{0D60E55F-14E0-4898-976F-914B279764D0}" type="presOf" srcId="{CD2DD8E9-D89B-40E8-BACF-8AEC5689B6BE}" destId="{8104452C-A368-466B-82A9-D372BA5AE0EA}" srcOrd="0" destOrd="0" presId="urn:microsoft.com/office/officeart/2005/8/layout/orgChart1"/>
    <dgm:cxn modelId="{60549D42-6687-4457-9D3B-191FA79E4559}" type="presOf" srcId="{18473B21-A136-49D9-B779-A86DB7595CCA}" destId="{EB95A073-6EB6-46E1-B003-EC1EC82B7FB6}" srcOrd="0" destOrd="0" presId="urn:microsoft.com/office/officeart/2005/8/layout/orgChart1"/>
    <dgm:cxn modelId="{70E04718-EA20-45E6-8177-641F486DC73E}" srcId="{B540A411-43A0-4E28-9EF2-3CABCB5EE2ED}" destId="{C5CBEAAC-0490-4A05-AA30-8083F34E7F12}" srcOrd="3" destOrd="0" parTransId="{A09E62BC-4508-449F-A9B3-63E51DC8232D}" sibTransId="{078ABAB6-24A8-447C-B224-BD41A8A27C62}"/>
    <dgm:cxn modelId="{A4B3A63D-7049-4A89-949D-7DA0CEDA56E3}" srcId="{B540A411-43A0-4E28-9EF2-3CABCB5EE2ED}" destId="{338D7950-CDDC-4028-995A-E8850B90E1F0}" srcOrd="2" destOrd="0" parTransId="{158CE137-A655-40E2-980D-DE271B63B301}" sibTransId="{BBA4C37C-8C84-41AA-AA86-623AA0FD5BB2}"/>
    <dgm:cxn modelId="{8E2F2123-5489-45C2-81E8-F638787820AE}" type="presOf" srcId="{757247F2-B97C-4217-83C7-E6757D1BA231}" destId="{17E0CA2B-B682-4888-B9EC-1CA221ED44B7}" srcOrd="0" destOrd="0" presId="urn:microsoft.com/office/officeart/2005/8/layout/orgChart1"/>
    <dgm:cxn modelId="{9760AFC8-BF4D-40C3-AFA0-B1B07F0914AB}" type="presOf" srcId="{B54DF036-4089-4A44-89B3-4DBFCB650365}" destId="{895DDD1F-810C-41C8-8E81-21B7E81D8454}" srcOrd="0" destOrd="0" presId="urn:microsoft.com/office/officeart/2005/8/layout/orgChart1"/>
    <dgm:cxn modelId="{0E69EB9A-869C-49BA-B0CD-3508A8F7AF30}" type="presOf" srcId="{0BA9ED06-294F-4661-82AE-11B19921F160}" destId="{33C2574B-2A94-4F2A-89FE-12F9CABAE4C4}" srcOrd="0" destOrd="0" presId="urn:microsoft.com/office/officeart/2005/8/layout/orgChart1"/>
    <dgm:cxn modelId="{0BD20C83-8DEA-43F0-B774-C387E79C15C8}" type="presOf" srcId="{B54DF036-4089-4A44-89B3-4DBFCB650365}" destId="{1303A25B-B9AB-4CC7-A971-1E3FE24A7544}" srcOrd="1" destOrd="0" presId="urn:microsoft.com/office/officeart/2005/8/layout/orgChart1"/>
    <dgm:cxn modelId="{30EC5665-C33C-4B90-916D-331789F1A577}" srcId="{C3FD41FC-7FE1-466B-A025-2E1838D4F885}" destId="{B540A411-43A0-4E28-9EF2-3CABCB5EE2ED}" srcOrd="0" destOrd="0" parTransId="{E20B0D76-6022-4EF3-81BD-73F35CA3B3AB}" sibTransId="{74A5261B-384D-44D1-8956-4C61DA864E38}"/>
    <dgm:cxn modelId="{4860EEDC-D31D-4CAD-B4AF-6D6029BC54BB}" type="presOf" srcId="{7DB30797-59BA-4433-A73A-2C19C1BC0F59}" destId="{E203CBBA-02ED-4115-92B3-63526DCB61E9}" srcOrd="1" destOrd="0" presId="urn:microsoft.com/office/officeart/2005/8/layout/orgChart1"/>
    <dgm:cxn modelId="{236C90AA-04DE-4E03-896A-CBEE98166E0B}" srcId="{B843B720-CAB9-4211-B880-9BE8BDCE0D68}" destId="{CD2DD8E9-D89B-40E8-BACF-8AEC5689B6BE}" srcOrd="2" destOrd="0" parTransId="{5B3549A1-373A-411A-B850-254751410CAE}" sibTransId="{2B09E891-DE2F-4A14-B1C6-FEF342C87B59}"/>
    <dgm:cxn modelId="{99E66B1C-6209-4F1F-8346-E5268D427604}" srcId="{757247F2-B97C-4217-83C7-E6757D1BA231}" destId="{2717D0B6-D1F7-4846-8C80-9E31E0185385}" srcOrd="1" destOrd="0" parTransId="{18473B21-A136-49D9-B779-A86DB7595CCA}" sibTransId="{04AACC43-ABEF-4CFE-896C-BB60A7654646}"/>
    <dgm:cxn modelId="{331AC776-A672-4F54-9809-BEFF3EB0F233}" type="presOf" srcId="{0BA9ED06-294F-4661-82AE-11B19921F160}" destId="{0A7F0E33-4834-490E-A692-040CDD97D23E}" srcOrd="1" destOrd="0" presId="urn:microsoft.com/office/officeart/2005/8/layout/orgChart1"/>
    <dgm:cxn modelId="{6C8F7049-DA67-41CA-AB6F-56BB9E7E7FE1}" type="presOf" srcId="{B540A411-43A0-4E28-9EF2-3CABCB5EE2ED}" destId="{97C75246-B519-4E58-89FE-2E9BA8C36EB1}" srcOrd="1" destOrd="0" presId="urn:microsoft.com/office/officeart/2005/8/layout/orgChart1"/>
    <dgm:cxn modelId="{B4A6FD98-E681-4C35-BF36-1FBF59010535}" srcId="{B540A411-43A0-4E28-9EF2-3CABCB5EE2ED}" destId="{0BA9ED06-294F-4661-82AE-11B19921F160}" srcOrd="1" destOrd="0" parTransId="{36C03BEA-FA66-4BB7-9385-024EBACE6B7D}" sibTransId="{1A446FC5-AD81-494F-9DD1-1CDA30289990}"/>
    <dgm:cxn modelId="{934EDADE-C3B5-491A-8F14-CB4AA53D8B74}" type="presOf" srcId="{A09E62BC-4508-449F-A9B3-63E51DC8232D}" destId="{B2803F34-07DB-4679-B025-2123EC0B632B}" srcOrd="0" destOrd="0" presId="urn:microsoft.com/office/officeart/2005/8/layout/orgChart1"/>
    <dgm:cxn modelId="{CE544468-A19E-4100-ACDA-88DAC565401D}" srcId="{B843B720-CAB9-4211-B880-9BE8BDCE0D68}" destId="{C5C58EDB-BE4C-4107-90EA-8E798D6EB242}" srcOrd="1" destOrd="0" parTransId="{D55E7500-6EA0-4A0E-9711-5A0CBF3BB80D}" sibTransId="{DF55949F-9BA4-4E09-A41A-2D1B18EBA5AF}"/>
    <dgm:cxn modelId="{CE9D8F59-3EA3-48FA-B577-5A8C47346970}" type="presOf" srcId="{B540A411-43A0-4E28-9EF2-3CABCB5EE2ED}" destId="{002A79EF-EA19-41F7-B5AA-AF9DC7E728F1}" srcOrd="0" destOrd="0" presId="urn:microsoft.com/office/officeart/2005/8/layout/orgChart1"/>
    <dgm:cxn modelId="{801F70CA-53A9-4651-9635-0E128CCC851B}" srcId="{757247F2-B97C-4217-83C7-E6757D1BA231}" destId="{949A4AEC-4B47-465A-87E5-40B2963E66E4}" srcOrd="2" destOrd="0" parTransId="{1551042C-9641-4519-9B4D-D6F35C64B370}" sibTransId="{38EA383A-4044-4934-9234-060DEC0BD8EB}"/>
    <dgm:cxn modelId="{81CBF2C2-9C2A-4684-8BB3-D4D355EA076A}" type="presOf" srcId="{338D7950-CDDC-4028-995A-E8850B90E1F0}" destId="{7ADC9B95-ACF1-4534-98C0-7CDFE970BEA4}" srcOrd="1" destOrd="0" presId="urn:microsoft.com/office/officeart/2005/8/layout/orgChart1"/>
    <dgm:cxn modelId="{06389C18-0D26-4F74-B4B4-EFD87C5B5945}" type="presOf" srcId="{C5CBEAAC-0490-4A05-AA30-8083F34E7F12}" destId="{01221AA1-4BA5-492D-8986-F05AA94CA279}" srcOrd="1" destOrd="0" presId="urn:microsoft.com/office/officeart/2005/8/layout/orgChart1"/>
    <dgm:cxn modelId="{2C72B481-07F7-43C8-A5B7-395BD0FF364B}" type="presOf" srcId="{158CE137-A655-40E2-980D-DE271B63B301}" destId="{CC61C5CD-F681-445B-8DF4-C87ACE2E19B7}" srcOrd="0" destOrd="0" presId="urn:microsoft.com/office/officeart/2005/8/layout/orgChart1"/>
    <dgm:cxn modelId="{9A38AD4F-8BD5-4097-BF38-BE4F2E8F18DA}" type="presOf" srcId="{B843B720-CAB9-4211-B880-9BE8BDCE0D68}" destId="{B12B75B2-ABD1-4DF0-A401-FEAE59579CFF}" srcOrd="1" destOrd="0" presId="urn:microsoft.com/office/officeart/2005/8/layout/orgChart1"/>
    <dgm:cxn modelId="{89E46594-ABE8-4D37-B7C5-81C81F0A2C58}" type="presOf" srcId="{2717D0B6-D1F7-4846-8C80-9E31E0185385}" destId="{3D4C7A2E-15FF-4DDB-8AA5-D7C912228148}" srcOrd="0" destOrd="0" presId="urn:microsoft.com/office/officeart/2005/8/layout/orgChart1"/>
    <dgm:cxn modelId="{818C9D32-A35B-4829-9DBA-A496FA478C99}" srcId="{B540A411-43A0-4E28-9EF2-3CABCB5EE2ED}" destId="{B843B720-CAB9-4211-B880-9BE8BDCE0D68}" srcOrd="0" destOrd="0" parTransId="{C8F69C00-0A46-484C-8912-0BB79FE6C0F5}" sibTransId="{2EC11436-2CB9-461C-90F1-61DAF7C79603}"/>
    <dgm:cxn modelId="{FFD6BCF7-2BC1-4299-8439-9738D011F26D}" srcId="{757247F2-B97C-4217-83C7-E6757D1BA231}" destId="{B54DF036-4089-4A44-89B3-4DBFCB650365}" srcOrd="0" destOrd="0" parTransId="{D0D3BEC3-796D-4AD1-9B19-DB6558191A79}" sibTransId="{B4A33EBC-656C-4996-A6F7-E3894600FAB1}"/>
    <dgm:cxn modelId="{0F117377-4EBF-4865-8F8F-5D9C169C933B}" type="presOf" srcId="{949A4AEC-4B47-465A-87E5-40B2963E66E4}" destId="{AB4B96F9-A442-4EF0-A71F-7A1DC47D4999}" srcOrd="0" destOrd="0" presId="urn:microsoft.com/office/officeart/2005/8/layout/orgChart1"/>
    <dgm:cxn modelId="{C2787AF5-4DAC-49D4-878D-0D55E3DE2CD1}" type="presOf" srcId="{1551042C-9641-4519-9B4D-D6F35C64B370}" destId="{211648C7-3C8E-45E5-B03F-21C68A06E55E}" srcOrd="0" destOrd="0" presId="urn:microsoft.com/office/officeart/2005/8/layout/orgChart1"/>
    <dgm:cxn modelId="{6C98DFF3-00B5-492D-AF56-566058E3D20E}" type="presOf" srcId="{C5CBEAAC-0490-4A05-AA30-8083F34E7F12}" destId="{75B09D7C-123D-4C32-9AE5-7361DDFC690F}" srcOrd="0" destOrd="0" presId="urn:microsoft.com/office/officeart/2005/8/layout/orgChart1"/>
    <dgm:cxn modelId="{3B2FECA7-C523-4D51-BA42-61B0BCED7E3A}" type="presOf" srcId="{7DB30797-59BA-4433-A73A-2C19C1BC0F59}" destId="{155CCF60-060B-441D-A464-04DEC44C6735}" srcOrd="0" destOrd="0" presId="urn:microsoft.com/office/officeart/2005/8/layout/orgChart1"/>
    <dgm:cxn modelId="{094B91EA-A14B-4E1C-B21A-CC2A9E50EBC2}" type="presOf" srcId="{C8F69C00-0A46-484C-8912-0BB79FE6C0F5}" destId="{42C20561-C2E8-42DB-876D-E134142995AC}" srcOrd="0" destOrd="0" presId="urn:microsoft.com/office/officeart/2005/8/layout/orgChart1"/>
    <dgm:cxn modelId="{3DCEDE92-78FC-41F7-BB78-99F25D1FFF29}" type="presOf" srcId="{338D7950-CDDC-4028-995A-E8850B90E1F0}" destId="{F04A5C57-57B0-4516-A9EC-A2737CEF6799}" srcOrd="0" destOrd="0" presId="urn:microsoft.com/office/officeart/2005/8/layout/orgChart1"/>
    <dgm:cxn modelId="{8E370FBE-9C66-46ED-BDD3-612002172F72}" type="presOf" srcId="{72D41231-E124-42CD-BC97-A7E0E98E1296}" destId="{CE1C88FF-751D-48FE-8864-01D6ABB6668A}" srcOrd="0" destOrd="0" presId="urn:microsoft.com/office/officeart/2005/8/layout/orgChart1"/>
    <dgm:cxn modelId="{10612D0C-5E1C-408A-ABC2-C606F8051F89}" type="presOf" srcId="{757247F2-B97C-4217-83C7-E6757D1BA231}" destId="{82928991-3EC6-4C09-B5E2-DC29433AE9CF}" srcOrd="1" destOrd="0" presId="urn:microsoft.com/office/officeart/2005/8/layout/orgChart1"/>
    <dgm:cxn modelId="{1375923F-90EF-4EC2-A15B-F8CE9F8B2944}" type="presOf" srcId="{72D41231-E124-42CD-BC97-A7E0E98E1296}" destId="{4086E445-3112-4B74-8352-78DA80DD17BE}" srcOrd="1" destOrd="0" presId="urn:microsoft.com/office/officeart/2005/8/layout/orgChart1"/>
    <dgm:cxn modelId="{0368AC73-33FF-4824-A987-EC2C42A81987}" type="presOf" srcId="{D55E7500-6EA0-4A0E-9711-5A0CBF3BB80D}" destId="{CFF26022-96D0-4D29-AA5B-2DDD00B9918B}" srcOrd="0" destOrd="0" presId="urn:microsoft.com/office/officeart/2005/8/layout/orgChart1"/>
    <dgm:cxn modelId="{6CF7BAAB-B2B9-4E83-B560-6EF403D1918F}" type="presOf" srcId="{F846D661-68C1-47C2-90D3-F69389BCF193}" destId="{408C6691-BCA2-41F2-9DEF-00BB64FCB6C1}" srcOrd="0" destOrd="0" presId="urn:microsoft.com/office/officeart/2005/8/layout/orgChart1"/>
    <dgm:cxn modelId="{5AA2ADC9-B9B9-4FFC-9A43-390560387A8D}" type="presOf" srcId="{36C03BEA-FA66-4BB7-9385-024EBACE6B7D}" destId="{D480BE93-798B-4499-8081-5C35347D3D81}" srcOrd="0" destOrd="0" presId="urn:microsoft.com/office/officeart/2005/8/layout/orgChart1"/>
    <dgm:cxn modelId="{2B7FE9DD-FB47-4573-B0CC-EDF46B9C65FF}" type="presOf" srcId="{949A4AEC-4B47-465A-87E5-40B2963E66E4}" destId="{6D46AF12-103D-4318-838B-1E32A2636949}" srcOrd="1" destOrd="0" presId="urn:microsoft.com/office/officeart/2005/8/layout/orgChart1"/>
    <dgm:cxn modelId="{6C308C79-6A13-43EF-8344-9F9CDD950624}" type="presOf" srcId="{B843B720-CAB9-4211-B880-9BE8BDCE0D68}" destId="{E327E261-74F6-4BC0-8686-7DA1EC05BD5E}" srcOrd="0" destOrd="0" presId="urn:microsoft.com/office/officeart/2005/8/layout/orgChart1"/>
    <dgm:cxn modelId="{3BD3C103-C8ED-4308-9C2F-93F19A779D63}" type="presParOf" srcId="{80EA96A2-90F8-4D57-BAA1-91DACCC35948}" destId="{8E3E00EE-8DE1-4094-AF67-7CD0F2F86FF3}" srcOrd="0" destOrd="0" presId="urn:microsoft.com/office/officeart/2005/8/layout/orgChart1"/>
    <dgm:cxn modelId="{3C7D0E57-63E1-4ADF-9BA2-8A71A5D64EA7}" type="presParOf" srcId="{8E3E00EE-8DE1-4094-AF67-7CD0F2F86FF3}" destId="{A637FD37-B76B-41EB-BD7A-0E9B0CA9D955}" srcOrd="0" destOrd="0" presId="urn:microsoft.com/office/officeart/2005/8/layout/orgChart1"/>
    <dgm:cxn modelId="{9C16C051-7EDD-49AD-854E-0432FD2AB122}" type="presParOf" srcId="{A637FD37-B76B-41EB-BD7A-0E9B0CA9D955}" destId="{002A79EF-EA19-41F7-B5AA-AF9DC7E728F1}" srcOrd="0" destOrd="0" presId="urn:microsoft.com/office/officeart/2005/8/layout/orgChart1"/>
    <dgm:cxn modelId="{5615C084-438A-4847-B9BF-BA794BF3B274}" type="presParOf" srcId="{A637FD37-B76B-41EB-BD7A-0E9B0CA9D955}" destId="{97C75246-B519-4E58-89FE-2E9BA8C36EB1}" srcOrd="1" destOrd="0" presId="urn:microsoft.com/office/officeart/2005/8/layout/orgChart1"/>
    <dgm:cxn modelId="{B907F869-191E-4D19-878C-4D894781D526}" type="presParOf" srcId="{8E3E00EE-8DE1-4094-AF67-7CD0F2F86FF3}" destId="{30E75D9B-ED44-4301-863B-D7DE97AC6CEE}" srcOrd="1" destOrd="0" presId="urn:microsoft.com/office/officeart/2005/8/layout/orgChart1"/>
    <dgm:cxn modelId="{DDE41707-61D6-4243-9B90-57ADF99267D9}" type="presParOf" srcId="{30E75D9B-ED44-4301-863B-D7DE97AC6CEE}" destId="{42C20561-C2E8-42DB-876D-E134142995AC}" srcOrd="0" destOrd="0" presId="urn:microsoft.com/office/officeart/2005/8/layout/orgChart1"/>
    <dgm:cxn modelId="{0BB9C0A7-0D56-440B-993F-DB75C00CA6A2}" type="presParOf" srcId="{30E75D9B-ED44-4301-863B-D7DE97AC6CEE}" destId="{D55846A1-8445-4F2F-B18A-C6BBD2011BF1}" srcOrd="1" destOrd="0" presId="urn:microsoft.com/office/officeart/2005/8/layout/orgChart1"/>
    <dgm:cxn modelId="{31493B01-537A-4756-A27F-B63250F28179}" type="presParOf" srcId="{D55846A1-8445-4F2F-B18A-C6BBD2011BF1}" destId="{5381C3B5-DA61-49F4-8D28-7312258DF8BC}" srcOrd="0" destOrd="0" presId="urn:microsoft.com/office/officeart/2005/8/layout/orgChart1"/>
    <dgm:cxn modelId="{72BF6D23-6E37-4D0E-9F44-D96AF3C413B1}" type="presParOf" srcId="{5381C3B5-DA61-49F4-8D28-7312258DF8BC}" destId="{E327E261-74F6-4BC0-8686-7DA1EC05BD5E}" srcOrd="0" destOrd="0" presId="urn:microsoft.com/office/officeart/2005/8/layout/orgChart1"/>
    <dgm:cxn modelId="{72B01CF9-B03D-4FB8-9974-8ADF74B0CCAA}" type="presParOf" srcId="{5381C3B5-DA61-49F4-8D28-7312258DF8BC}" destId="{B12B75B2-ABD1-4DF0-A401-FEAE59579CFF}" srcOrd="1" destOrd="0" presId="urn:microsoft.com/office/officeart/2005/8/layout/orgChart1"/>
    <dgm:cxn modelId="{3083F4F6-8479-4BC2-96A8-F76C50291E8C}" type="presParOf" srcId="{D55846A1-8445-4F2F-B18A-C6BBD2011BF1}" destId="{398AF60A-6388-4665-9EBC-95DF60EFC866}" srcOrd="1" destOrd="0" presId="urn:microsoft.com/office/officeart/2005/8/layout/orgChart1"/>
    <dgm:cxn modelId="{01420376-0BF2-4856-915B-35B7B7AA03ED}" type="presParOf" srcId="{398AF60A-6388-4665-9EBC-95DF60EFC866}" destId="{408C6691-BCA2-41F2-9DEF-00BB64FCB6C1}" srcOrd="0" destOrd="0" presId="urn:microsoft.com/office/officeart/2005/8/layout/orgChart1"/>
    <dgm:cxn modelId="{292DE626-1729-4901-84E7-2AD986C70454}" type="presParOf" srcId="{398AF60A-6388-4665-9EBC-95DF60EFC866}" destId="{31DE1397-F327-4943-AB2A-899E6FB9606C}" srcOrd="1" destOrd="0" presId="urn:microsoft.com/office/officeart/2005/8/layout/orgChart1"/>
    <dgm:cxn modelId="{3A8AD26F-142B-4598-9D50-01587DFCBDF9}" type="presParOf" srcId="{31DE1397-F327-4943-AB2A-899E6FB9606C}" destId="{8EEFB512-AD8F-476D-B9DB-1154B45D551D}" srcOrd="0" destOrd="0" presId="urn:microsoft.com/office/officeart/2005/8/layout/orgChart1"/>
    <dgm:cxn modelId="{12065BAA-A3FB-45A2-9E31-D808C99811F3}" type="presParOf" srcId="{8EEFB512-AD8F-476D-B9DB-1154B45D551D}" destId="{17E0CA2B-B682-4888-B9EC-1CA221ED44B7}" srcOrd="0" destOrd="0" presId="urn:microsoft.com/office/officeart/2005/8/layout/orgChart1"/>
    <dgm:cxn modelId="{746426A6-6F61-4182-BDDB-B80F6688363E}" type="presParOf" srcId="{8EEFB512-AD8F-476D-B9DB-1154B45D551D}" destId="{82928991-3EC6-4C09-B5E2-DC29433AE9CF}" srcOrd="1" destOrd="0" presId="urn:microsoft.com/office/officeart/2005/8/layout/orgChart1"/>
    <dgm:cxn modelId="{997A8939-297C-41BB-B573-20F42E28E0D0}" type="presParOf" srcId="{31DE1397-F327-4943-AB2A-899E6FB9606C}" destId="{4972371B-0EB7-4DA1-94F2-A5FA5A1ECA89}" srcOrd="1" destOrd="0" presId="urn:microsoft.com/office/officeart/2005/8/layout/orgChart1"/>
    <dgm:cxn modelId="{CCBC1AB2-E1C6-4384-81CD-67C2CA295322}" type="presParOf" srcId="{4972371B-0EB7-4DA1-94F2-A5FA5A1ECA89}" destId="{403BFC22-255E-4740-8F78-6E919B36F696}" srcOrd="0" destOrd="0" presId="urn:microsoft.com/office/officeart/2005/8/layout/orgChart1"/>
    <dgm:cxn modelId="{E0494A14-B2CD-4875-B05D-9EA353F102D5}" type="presParOf" srcId="{4972371B-0EB7-4DA1-94F2-A5FA5A1ECA89}" destId="{9E58159B-B8D5-4F73-AA65-5316CDB302EE}" srcOrd="1" destOrd="0" presId="urn:microsoft.com/office/officeart/2005/8/layout/orgChart1"/>
    <dgm:cxn modelId="{1E393A64-4A8D-45E4-A170-84A51E0503B0}" type="presParOf" srcId="{9E58159B-B8D5-4F73-AA65-5316CDB302EE}" destId="{29E43C6A-8FD5-49D7-BDE9-9A39EE0DB5CD}" srcOrd="0" destOrd="0" presId="urn:microsoft.com/office/officeart/2005/8/layout/orgChart1"/>
    <dgm:cxn modelId="{86ED5E8D-BFFB-4C8C-A045-26EF2708DDFD}" type="presParOf" srcId="{29E43C6A-8FD5-49D7-BDE9-9A39EE0DB5CD}" destId="{895DDD1F-810C-41C8-8E81-21B7E81D8454}" srcOrd="0" destOrd="0" presId="urn:microsoft.com/office/officeart/2005/8/layout/orgChart1"/>
    <dgm:cxn modelId="{83EDC3F9-FE00-4DC8-8A48-A6202CA368B1}" type="presParOf" srcId="{29E43C6A-8FD5-49D7-BDE9-9A39EE0DB5CD}" destId="{1303A25B-B9AB-4CC7-A971-1E3FE24A7544}" srcOrd="1" destOrd="0" presId="urn:microsoft.com/office/officeart/2005/8/layout/orgChart1"/>
    <dgm:cxn modelId="{2E220C16-7139-4ADD-80E8-8A0E1A021E66}" type="presParOf" srcId="{9E58159B-B8D5-4F73-AA65-5316CDB302EE}" destId="{66BA9D96-FF28-4CF5-9926-9205B147BABC}" srcOrd="1" destOrd="0" presId="urn:microsoft.com/office/officeart/2005/8/layout/orgChart1"/>
    <dgm:cxn modelId="{1E11E38F-0794-45FB-8814-DDA81DEF4056}" type="presParOf" srcId="{9E58159B-B8D5-4F73-AA65-5316CDB302EE}" destId="{87F2E5CD-A681-4ED3-A006-E458C5A7AA3C}" srcOrd="2" destOrd="0" presId="urn:microsoft.com/office/officeart/2005/8/layout/orgChart1"/>
    <dgm:cxn modelId="{30F23C7F-1F5F-4BB9-8940-F5F2DDBB5A25}" type="presParOf" srcId="{4972371B-0EB7-4DA1-94F2-A5FA5A1ECA89}" destId="{EB95A073-6EB6-46E1-B003-EC1EC82B7FB6}" srcOrd="2" destOrd="0" presId="urn:microsoft.com/office/officeart/2005/8/layout/orgChart1"/>
    <dgm:cxn modelId="{807AE45D-3EA5-4594-AE48-86631A1E0268}" type="presParOf" srcId="{4972371B-0EB7-4DA1-94F2-A5FA5A1ECA89}" destId="{AF8E5687-5011-4255-8334-305D9BF8CEC1}" srcOrd="3" destOrd="0" presId="urn:microsoft.com/office/officeart/2005/8/layout/orgChart1"/>
    <dgm:cxn modelId="{4A69499A-0DAD-4338-82FE-AA6A40D126A5}" type="presParOf" srcId="{AF8E5687-5011-4255-8334-305D9BF8CEC1}" destId="{5B6652C6-4F6E-4575-A7D3-AFE814D47958}" srcOrd="0" destOrd="0" presId="urn:microsoft.com/office/officeart/2005/8/layout/orgChart1"/>
    <dgm:cxn modelId="{0310F031-3C62-44A8-A139-DA549C424301}" type="presParOf" srcId="{5B6652C6-4F6E-4575-A7D3-AFE814D47958}" destId="{3D4C7A2E-15FF-4DDB-8AA5-D7C912228148}" srcOrd="0" destOrd="0" presId="urn:microsoft.com/office/officeart/2005/8/layout/orgChart1"/>
    <dgm:cxn modelId="{66C5552A-ACD3-4985-909B-21524C428189}" type="presParOf" srcId="{5B6652C6-4F6E-4575-A7D3-AFE814D47958}" destId="{872A21C7-A9D4-4270-8374-5BA12C0190EA}" srcOrd="1" destOrd="0" presId="urn:microsoft.com/office/officeart/2005/8/layout/orgChart1"/>
    <dgm:cxn modelId="{D1728EEC-C30D-48C2-80CB-57BB1B909918}" type="presParOf" srcId="{AF8E5687-5011-4255-8334-305D9BF8CEC1}" destId="{06739595-E2DD-43CB-B2BA-B9E87EC417E1}" srcOrd="1" destOrd="0" presId="urn:microsoft.com/office/officeart/2005/8/layout/orgChart1"/>
    <dgm:cxn modelId="{948BE7FA-4B04-4815-971F-DFC6E4379587}" type="presParOf" srcId="{AF8E5687-5011-4255-8334-305D9BF8CEC1}" destId="{EC3B5485-0BF4-4B62-928B-69DAAB57FD32}" srcOrd="2" destOrd="0" presId="urn:microsoft.com/office/officeart/2005/8/layout/orgChart1"/>
    <dgm:cxn modelId="{26BCCAE6-3EFF-419B-BA4D-DC10F14087E3}" type="presParOf" srcId="{4972371B-0EB7-4DA1-94F2-A5FA5A1ECA89}" destId="{211648C7-3C8E-45E5-B03F-21C68A06E55E}" srcOrd="4" destOrd="0" presId="urn:microsoft.com/office/officeart/2005/8/layout/orgChart1"/>
    <dgm:cxn modelId="{C941FB2C-D6CD-47AD-8B74-D0FF5EE51C04}" type="presParOf" srcId="{4972371B-0EB7-4DA1-94F2-A5FA5A1ECA89}" destId="{7D4E22DE-62BB-4CE3-8E01-6552FA0578FD}" srcOrd="5" destOrd="0" presId="urn:microsoft.com/office/officeart/2005/8/layout/orgChart1"/>
    <dgm:cxn modelId="{6755E58A-E788-47EE-BC1F-D9091DB92AA0}" type="presParOf" srcId="{7D4E22DE-62BB-4CE3-8E01-6552FA0578FD}" destId="{520C8316-07E2-4B28-B51C-DB6A01308516}" srcOrd="0" destOrd="0" presId="urn:microsoft.com/office/officeart/2005/8/layout/orgChart1"/>
    <dgm:cxn modelId="{7D054F03-2AD0-4779-826C-685425BB58AA}" type="presParOf" srcId="{520C8316-07E2-4B28-B51C-DB6A01308516}" destId="{AB4B96F9-A442-4EF0-A71F-7A1DC47D4999}" srcOrd="0" destOrd="0" presId="urn:microsoft.com/office/officeart/2005/8/layout/orgChart1"/>
    <dgm:cxn modelId="{D99874E5-ED02-4353-8123-B42A6F2CE65B}" type="presParOf" srcId="{520C8316-07E2-4B28-B51C-DB6A01308516}" destId="{6D46AF12-103D-4318-838B-1E32A2636949}" srcOrd="1" destOrd="0" presId="urn:microsoft.com/office/officeart/2005/8/layout/orgChart1"/>
    <dgm:cxn modelId="{FD315D10-3432-47DB-A0B9-66A6706BCE3A}" type="presParOf" srcId="{7D4E22DE-62BB-4CE3-8E01-6552FA0578FD}" destId="{DDA0F3B0-77AB-4356-991B-EB8A95C64D6C}" srcOrd="1" destOrd="0" presId="urn:microsoft.com/office/officeart/2005/8/layout/orgChart1"/>
    <dgm:cxn modelId="{54B8BFCE-24D4-4C9F-A030-EB6CEC6EA1B0}" type="presParOf" srcId="{7D4E22DE-62BB-4CE3-8E01-6552FA0578FD}" destId="{04F4EAE0-D104-4B0C-8A24-21EC111D2139}" srcOrd="2" destOrd="0" presId="urn:microsoft.com/office/officeart/2005/8/layout/orgChart1"/>
    <dgm:cxn modelId="{5C6ED429-C3A2-43A1-8701-718FCF316970}" type="presParOf" srcId="{4972371B-0EB7-4DA1-94F2-A5FA5A1ECA89}" destId="{14B0B1A1-E7F9-4BD8-877F-076BA5C04CBD}" srcOrd="6" destOrd="0" presId="urn:microsoft.com/office/officeart/2005/8/layout/orgChart1"/>
    <dgm:cxn modelId="{01F56F0A-C3FE-483A-88B9-BFCC1836FE57}" type="presParOf" srcId="{4972371B-0EB7-4DA1-94F2-A5FA5A1ECA89}" destId="{03DEE8CA-C257-4F76-B420-E4FB9B54E6EA}" srcOrd="7" destOrd="0" presId="urn:microsoft.com/office/officeart/2005/8/layout/orgChart1"/>
    <dgm:cxn modelId="{34E76620-633E-4578-A093-D01C905A481D}" type="presParOf" srcId="{03DEE8CA-C257-4F76-B420-E4FB9B54E6EA}" destId="{20A671D6-D49A-4A20-B9D8-D78003FA78D6}" srcOrd="0" destOrd="0" presId="urn:microsoft.com/office/officeart/2005/8/layout/orgChart1"/>
    <dgm:cxn modelId="{951F3D39-F7A5-45CE-85CC-EABCA5DCBF37}" type="presParOf" srcId="{20A671D6-D49A-4A20-B9D8-D78003FA78D6}" destId="{155CCF60-060B-441D-A464-04DEC44C6735}" srcOrd="0" destOrd="0" presId="urn:microsoft.com/office/officeart/2005/8/layout/orgChart1"/>
    <dgm:cxn modelId="{4F8F1A45-2AA4-4FE4-8EA2-C7ABB695F45C}" type="presParOf" srcId="{20A671D6-D49A-4A20-B9D8-D78003FA78D6}" destId="{E203CBBA-02ED-4115-92B3-63526DCB61E9}" srcOrd="1" destOrd="0" presId="urn:microsoft.com/office/officeart/2005/8/layout/orgChart1"/>
    <dgm:cxn modelId="{0A0B49D7-D0EA-40EF-92A6-E7CE44D6CB14}" type="presParOf" srcId="{03DEE8CA-C257-4F76-B420-E4FB9B54E6EA}" destId="{587AB1CE-AFBF-4948-AA14-76052BD35A2F}" srcOrd="1" destOrd="0" presId="urn:microsoft.com/office/officeart/2005/8/layout/orgChart1"/>
    <dgm:cxn modelId="{B8688DA5-4901-40DA-9131-FBA36C0F1A39}" type="presParOf" srcId="{03DEE8CA-C257-4F76-B420-E4FB9B54E6EA}" destId="{08EE0DA3-5619-42EA-9242-0586A5E10F58}" srcOrd="2" destOrd="0" presId="urn:microsoft.com/office/officeart/2005/8/layout/orgChart1"/>
    <dgm:cxn modelId="{C65CEF25-AE94-4EF9-9D2D-E9E90FD07399}" type="presParOf" srcId="{31DE1397-F327-4943-AB2A-899E6FB9606C}" destId="{F9CB3D69-A73B-4CCD-9E2D-720098AB3272}" srcOrd="2" destOrd="0" presId="urn:microsoft.com/office/officeart/2005/8/layout/orgChart1"/>
    <dgm:cxn modelId="{7606A4D5-8ED3-4184-B8F6-826F410483FD}" type="presParOf" srcId="{398AF60A-6388-4665-9EBC-95DF60EFC866}" destId="{CFF26022-96D0-4D29-AA5B-2DDD00B9918B}" srcOrd="2" destOrd="0" presId="urn:microsoft.com/office/officeart/2005/8/layout/orgChart1"/>
    <dgm:cxn modelId="{48F3E649-EA15-4356-AD03-3F973E4AE989}" type="presParOf" srcId="{398AF60A-6388-4665-9EBC-95DF60EFC866}" destId="{94E3466C-FBCC-4137-9C6D-D07910579416}" srcOrd="3" destOrd="0" presId="urn:microsoft.com/office/officeart/2005/8/layout/orgChart1"/>
    <dgm:cxn modelId="{34277C5E-D8C4-48E8-9CDD-EDD65DB1B3E2}" type="presParOf" srcId="{94E3466C-FBCC-4137-9C6D-D07910579416}" destId="{A5F587E3-2E65-4879-8508-0CEB230A6179}" srcOrd="0" destOrd="0" presId="urn:microsoft.com/office/officeart/2005/8/layout/orgChart1"/>
    <dgm:cxn modelId="{52098CE7-6548-400A-BF24-9A910FEE3193}" type="presParOf" srcId="{A5F587E3-2E65-4879-8508-0CEB230A6179}" destId="{D54C695A-BC8A-4230-BAE3-2C5E3480BBD6}" srcOrd="0" destOrd="0" presId="urn:microsoft.com/office/officeart/2005/8/layout/orgChart1"/>
    <dgm:cxn modelId="{B9C5B57B-8A1A-4931-B975-4107DE5E230D}" type="presParOf" srcId="{A5F587E3-2E65-4879-8508-0CEB230A6179}" destId="{80664B99-90AB-4099-B247-EAFA0A58C2F3}" srcOrd="1" destOrd="0" presId="urn:microsoft.com/office/officeart/2005/8/layout/orgChart1"/>
    <dgm:cxn modelId="{B06205E7-A9C9-492C-A5E5-1189A09F000C}" type="presParOf" srcId="{94E3466C-FBCC-4137-9C6D-D07910579416}" destId="{ED552F21-7A06-4638-A4AA-5373B9E54A71}" srcOrd="1" destOrd="0" presId="urn:microsoft.com/office/officeart/2005/8/layout/orgChart1"/>
    <dgm:cxn modelId="{2109DA10-8E00-4E65-8790-66777D99AA77}" type="presParOf" srcId="{94E3466C-FBCC-4137-9C6D-D07910579416}" destId="{AA5DD1E0-C86A-498E-BD67-3C307A81F805}" srcOrd="2" destOrd="0" presId="urn:microsoft.com/office/officeart/2005/8/layout/orgChart1"/>
    <dgm:cxn modelId="{5BE89EB0-6E38-422B-AF38-C440EE4F5165}" type="presParOf" srcId="{398AF60A-6388-4665-9EBC-95DF60EFC866}" destId="{92D9EC17-3BB0-4C1F-94EE-4092631D4A6A}" srcOrd="4" destOrd="0" presId="urn:microsoft.com/office/officeart/2005/8/layout/orgChart1"/>
    <dgm:cxn modelId="{AE66CC5D-A7C5-4534-A583-CED9B6CB4016}" type="presParOf" srcId="{398AF60A-6388-4665-9EBC-95DF60EFC866}" destId="{036E708E-52F2-4754-B279-9D855A019690}" srcOrd="5" destOrd="0" presId="urn:microsoft.com/office/officeart/2005/8/layout/orgChart1"/>
    <dgm:cxn modelId="{2E7F9BFD-F047-44F5-BE84-8ACB882335E9}" type="presParOf" srcId="{036E708E-52F2-4754-B279-9D855A019690}" destId="{E20F6E53-6A71-4369-AB9B-1706D8436853}" srcOrd="0" destOrd="0" presId="urn:microsoft.com/office/officeart/2005/8/layout/orgChart1"/>
    <dgm:cxn modelId="{AFF6DF6A-3265-4FED-A1FD-9BC73F636FEA}" type="presParOf" srcId="{E20F6E53-6A71-4369-AB9B-1706D8436853}" destId="{8104452C-A368-466B-82A9-D372BA5AE0EA}" srcOrd="0" destOrd="0" presId="urn:microsoft.com/office/officeart/2005/8/layout/orgChart1"/>
    <dgm:cxn modelId="{BE3C3EA2-7100-46B0-A31D-B0603EB42FE9}" type="presParOf" srcId="{E20F6E53-6A71-4369-AB9B-1706D8436853}" destId="{2A7C8E45-9140-4CFA-9A52-E6616F50879E}" srcOrd="1" destOrd="0" presId="urn:microsoft.com/office/officeart/2005/8/layout/orgChart1"/>
    <dgm:cxn modelId="{4099CFC7-5C44-4655-ADD6-74167924684A}" type="presParOf" srcId="{036E708E-52F2-4754-B279-9D855A019690}" destId="{07147BD3-A693-4937-A4C2-4C7A5A2C1911}" srcOrd="1" destOrd="0" presId="urn:microsoft.com/office/officeart/2005/8/layout/orgChart1"/>
    <dgm:cxn modelId="{1F444384-F39E-409F-8C02-D2C0587BDDC1}" type="presParOf" srcId="{036E708E-52F2-4754-B279-9D855A019690}" destId="{A672ADE4-36F3-41FB-BD94-96CD2087F8ED}" srcOrd="2" destOrd="0" presId="urn:microsoft.com/office/officeart/2005/8/layout/orgChart1"/>
    <dgm:cxn modelId="{2E2FFC5B-A483-4513-ACC1-114F31E2F9E5}" type="presParOf" srcId="{398AF60A-6388-4665-9EBC-95DF60EFC866}" destId="{FF866AFE-ED18-4F71-8265-A8E8BFE7EF37}" srcOrd="6" destOrd="0" presId="urn:microsoft.com/office/officeart/2005/8/layout/orgChart1"/>
    <dgm:cxn modelId="{66C7C796-34CC-4426-B5E2-B6BB6325A397}" type="presParOf" srcId="{398AF60A-6388-4665-9EBC-95DF60EFC866}" destId="{C485C933-D978-4D72-9000-736A6E387B5C}" srcOrd="7" destOrd="0" presId="urn:microsoft.com/office/officeart/2005/8/layout/orgChart1"/>
    <dgm:cxn modelId="{D218D40A-FAB5-462D-A982-7BB6CC1A7EE5}" type="presParOf" srcId="{C485C933-D978-4D72-9000-736A6E387B5C}" destId="{989DE443-4197-4A70-BCDA-6393F0BB143F}" srcOrd="0" destOrd="0" presId="urn:microsoft.com/office/officeart/2005/8/layout/orgChart1"/>
    <dgm:cxn modelId="{458FCBE9-E886-4EEF-B5F3-A80A0E8B73E2}" type="presParOf" srcId="{989DE443-4197-4A70-BCDA-6393F0BB143F}" destId="{CE1C88FF-751D-48FE-8864-01D6ABB6668A}" srcOrd="0" destOrd="0" presId="urn:microsoft.com/office/officeart/2005/8/layout/orgChart1"/>
    <dgm:cxn modelId="{D80729F1-A8DF-4C32-A2A1-0C8ACEFE7BFC}" type="presParOf" srcId="{989DE443-4197-4A70-BCDA-6393F0BB143F}" destId="{4086E445-3112-4B74-8352-78DA80DD17BE}" srcOrd="1" destOrd="0" presId="urn:microsoft.com/office/officeart/2005/8/layout/orgChart1"/>
    <dgm:cxn modelId="{BDD09D4F-A958-4791-8FF2-DE2A9C4E2EA2}" type="presParOf" srcId="{C485C933-D978-4D72-9000-736A6E387B5C}" destId="{0AED3EAB-D874-4FA6-B200-0DC615B54CB6}" srcOrd="1" destOrd="0" presId="urn:microsoft.com/office/officeart/2005/8/layout/orgChart1"/>
    <dgm:cxn modelId="{4E973BF8-584A-48B7-8D71-5B5B7A1D1CA5}" type="presParOf" srcId="{C485C933-D978-4D72-9000-736A6E387B5C}" destId="{6446C440-FFD9-48F9-8186-04161364E0B8}" srcOrd="2" destOrd="0" presId="urn:microsoft.com/office/officeart/2005/8/layout/orgChart1"/>
    <dgm:cxn modelId="{936D61B0-2F1B-4FCD-A5C9-3F8AE864AF1D}" type="presParOf" srcId="{D55846A1-8445-4F2F-B18A-C6BBD2011BF1}" destId="{0DE64413-0ED8-443D-A0AD-7AE7AE0BF684}" srcOrd="2" destOrd="0" presId="urn:microsoft.com/office/officeart/2005/8/layout/orgChart1"/>
    <dgm:cxn modelId="{187F4238-B50D-4A44-9089-E369B6F158F4}" type="presParOf" srcId="{30E75D9B-ED44-4301-863B-D7DE97AC6CEE}" destId="{D480BE93-798B-4499-8081-5C35347D3D81}" srcOrd="2" destOrd="0" presId="urn:microsoft.com/office/officeart/2005/8/layout/orgChart1"/>
    <dgm:cxn modelId="{853F32CB-94C4-454B-9DCF-FBBAAF3CA603}" type="presParOf" srcId="{30E75D9B-ED44-4301-863B-D7DE97AC6CEE}" destId="{ABD9A5B5-4E20-4133-AF32-0F5BC3A0055F}" srcOrd="3" destOrd="0" presId="urn:microsoft.com/office/officeart/2005/8/layout/orgChart1"/>
    <dgm:cxn modelId="{CC1094D3-655E-4852-B012-88B7D775BCF4}" type="presParOf" srcId="{ABD9A5B5-4E20-4133-AF32-0F5BC3A0055F}" destId="{2FF286BF-7261-4076-BE5B-3BD30F0E7117}" srcOrd="0" destOrd="0" presId="urn:microsoft.com/office/officeart/2005/8/layout/orgChart1"/>
    <dgm:cxn modelId="{D7FDBA32-96D2-4FD7-BF84-3314BAA062B4}" type="presParOf" srcId="{2FF286BF-7261-4076-BE5B-3BD30F0E7117}" destId="{33C2574B-2A94-4F2A-89FE-12F9CABAE4C4}" srcOrd="0" destOrd="0" presId="urn:microsoft.com/office/officeart/2005/8/layout/orgChart1"/>
    <dgm:cxn modelId="{D5FFD76D-7554-4E81-BA73-2C41B3C69D5D}" type="presParOf" srcId="{2FF286BF-7261-4076-BE5B-3BD30F0E7117}" destId="{0A7F0E33-4834-490E-A692-040CDD97D23E}" srcOrd="1" destOrd="0" presId="urn:microsoft.com/office/officeart/2005/8/layout/orgChart1"/>
    <dgm:cxn modelId="{88AA71CB-F84E-4165-ACAE-09543AC3D709}" type="presParOf" srcId="{ABD9A5B5-4E20-4133-AF32-0F5BC3A0055F}" destId="{718FEED7-2CC4-47B1-8999-63F76C8C1105}" srcOrd="1" destOrd="0" presId="urn:microsoft.com/office/officeart/2005/8/layout/orgChart1"/>
    <dgm:cxn modelId="{B2171FFE-88F3-4D94-ACB9-BABF1AB772E8}" type="presParOf" srcId="{ABD9A5B5-4E20-4133-AF32-0F5BC3A0055F}" destId="{04D88C8F-0A9E-47DB-8975-BBE08980CC3E}" srcOrd="2" destOrd="0" presId="urn:microsoft.com/office/officeart/2005/8/layout/orgChart1"/>
    <dgm:cxn modelId="{68F85A09-7E4F-43B0-A20D-F3D23545508F}" type="presParOf" srcId="{30E75D9B-ED44-4301-863B-D7DE97AC6CEE}" destId="{CC61C5CD-F681-445B-8DF4-C87ACE2E19B7}" srcOrd="4" destOrd="0" presId="urn:microsoft.com/office/officeart/2005/8/layout/orgChart1"/>
    <dgm:cxn modelId="{86F6F6A2-8F86-4D3F-A549-3B3FB1E4B159}" type="presParOf" srcId="{30E75D9B-ED44-4301-863B-D7DE97AC6CEE}" destId="{C37432BB-374E-41DD-80AB-C83857AB2991}" srcOrd="5" destOrd="0" presId="urn:microsoft.com/office/officeart/2005/8/layout/orgChart1"/>
    <dgm:cxn modelId="{8BC3AA00-1E86-4CF5-86EA-9897367457C0}" type="presParOf" srcId="{C37432BB-374E-41DD-80AB-C83857AB2991}" destId="{3078982E-D367-4143-AEDB-73F5274DCB85}" srcOrd="0" destOrd="0" presId="urn:microsoft.com/office/officeart/2005/8/layout/orgChart1"/>
    <dgm:cxn modelId="{45DF0055-707D-4DBD-946D-041261F2BBCA}" type="presParOf" srcId="{3078982E-D367-4143-AEDB-73F5274DCB85}" destId="{F04A5C57-57B0-4516-A9EC-A2737CEF6799}" srcOrd="0" destOrd="0" presId="urn:microsoft.com/office/officeart/2005/8/layout/orgChart1"/>
    <dgm:cxn modelId="{76815AEB-6A16-404B-8342-6657514AFE6D}" type="presParOf" srcId="{3078982E-D367-4143-AEDB-73F5274DCB85}" destId="{7ADC9B95-ACF1-4534-98C0-7CDFE970BEA4}" srcOrd="1" destOrd="0" presId="urn:microsoft.com/office/officeart/2005/8/layout/orgChart1"/>
    <dgm:cxn modelId="{15E21A5A-9408-4349-B9AE-09457D76625F}" type="presParOf" srcId="{C37432BB-374E-41DD-80AB-C83857AB2991}" destId="{BA84B552-15B1-4239-AD42-E455B3B8FB16}" srcOrd="1" destOrd="0" presId="urn:microsoft.com/office/officeart/2005/8/layout/orgChart1"/>
    <dgm:cxn modelId="{AAA65808-25EC-4C81-B081-662359A53872}" type="presParOf" srcId="{C37432BB-374E-41DD-80AB-C83857AB2991}" destId="{D0D174AF-B427-4489-959B-75CAA0CBA866}" srcOrd="2" destOrd="0" presId="urn:microsoft.com/office/officeart/2005/8/layout/orgChart1"/>
    <dgm:cxn modelId="{3A768649-7717-4432-BC0D-078D0E363ACF}" type="presParOf" srcId="{30E75D9B-ED44-4301-863B-D7DE97AC6CEE}" destId="{B2803F34-07DB-4679-B025-2123EC0B632B}" srcOrd="6" destOrd="0" presId="urn:microsoft.com/office/officeart/2005/8/layout/orgChart1"/>
    <dgm:cxn modelId="{A33F453E-71D4-4EE3-B47E-DB9F45998B87}" type="presParOf" srcId="{30E75D9B-ED44-4301-863B-D7DE97AC6CEE}" destId="{CA5AFE3C-2383-4FBD-821D-35BA5C5DF71B}" srcOrd="7" destOrd="0" presId="urn:microsoft.com/office/officeart/2005/8/layout/orgChart1"/>
    <dgm:cxn modelId="{EA616789-FDCA-4108-ADB4-DB1B8EB1CD86}" type="presParOf" srcId="{CA5AFE3C-2383-4FBD-821D-35BA5C5DF71B}" destId="{2C56AC28-2935-4A44-BAD3-695D6C5DF836}" srcOrd="0" destOrd="0" presId="urn:microsoft.com/office/officeart/2005/8/layout/orgChart1"/>
    <dgm:cxn modelId="{5C677272-717D-4833-A127-CDCD3DD9AD47}" type="presParOf" srcId="{2C56AC28-2935-4A44-BAD3-695D6C5DF836}" destId="{75B09D7C-123D-4C32-9AE5-7361DDFC690F}" srcOrd="0" destOrd="0" presId="urn:microsoft.com/office/officeart/2005/8/layout/orgChart1"/>
    <dgm:cxn modelId="{3F23D628-FF8F-46CE-A4BB-BBD494AB0A47}" type="presParOf" srcId="{2C56AC28-2935-4A44-BAD3-695D6C5DF836}" destId="{01221AA1-4BA5-492D-8986-F05AA94CA279}" srcOrd="1" destOrd="0" presId="urn:microsoft.com/office/officeart/2005/8/layout/orgChart1"/>
    <dgm:cxn modelId="{B85AABD8-A662-4C6C-8E01-CE9169B9B3A0}" type="presParOf" srcId="{CA5AFE3C-2383-4FBD-821D-35BA5C5DF71B}" destId="{698C6BA4-AC7B-4722-B672-0E329CEC2BF0}" srcOrd="1" destOrd="0" presId="urn:microsoft.com/office/officeart/2005/8/layout/orgChart1"/>
    <dgm:cxn modelId="{34E8B324-8FD5-4030-8918-7E73C50834EC}" type="presParOf" srcId="{CA5AFE3C-2383-4FBD-821D-35BA5C5DF71B}" destId="{1F5233CF-DD45-4A2B-A753-99DF8F775C3D}" srcOrd="2" destOrd="0" presId="urn:microsoft.com/office/officeart/2005/8/layout/orgChart1"/>
    <dgm:cxn modelId="{71EE6783-99FF-4132-8033-7C8B37EC3CB2}" type="presParOf" srcId="{8E3E00EE-8DE1-4094-AF67-7CD0F2F86FF3}" destId="{ACB26B90-0929-432E-A9C6-55CCAFF1708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03F34-07DB-4679-B025-2123EC0B632B}">
      <dsp:nvSpPr>
        <dsp:cNvPr id="0" name=""/>
        <dsp:cNvSpPr/>
      </dsp:nvSpPr>
      <dsp:spPr>
        <a:xfrm>
          <a:off x="5486380" y="525716"/>
          <a:ext cx="1897575" cy="219554"/>
        </a:xfrm>
        <a:custGeom>
          <a:avLst/>
          <a:gdLst/>
          <a:ahLst/>
          <a:cxnLst/>
          <a:rect l="0" t="0" r="0" b="0"/>
          <a:pathLst>
            <a:path>
              <a:moveTo>
                <a:pt x="0" y="0"/>
              </a:moveTo>
              <a:lnTo>
                <a:pt x="0" y="109777"/>
              </a:lnTo>
              <a:lnTo>
                <a:pt x="1897575" y="109777"/>
              </a:lnTo>
              <a:lnTo>
                <a:pt x="1897575" y="219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1C5CD-F681-445B-8DF4-C87ACE2E19B7}">
      <dsp:nvSpPr>
        <dsp:cNvPr id="0" name=""/>
        <dsp:cNvSpPr/>
      </dsp:nvSpPr>
      <dsp:spPr>
        <a:xfrm>
          <a:off x="5486380" y="525716"/>
          <a:ext cx="632525" cy="219554"/>
        </a:xfrm>
        <a:custGeom>
          <a:avLst/>
          <a:gdLst/>
          <a:ahLst/>
          <a:cxnLst/>
          <a:rect l="0" t="0" r="0" b="0"/>
          <a:pathLst>
            <a:path>
              <a:moveTo>
                <a:pt x="0" y="0"/>
              </a:moveTo>
              <a:lnTo>
                <a:pt x="0" y="109777"/>
              </a:lnTo>
              <a:lnTo>
                <a:pt x="632525" y="109777"/>
              </a:lnTo>
              <a:lnTo>
                <a:pt x="632525" y="219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0BE93-798B-4499-8081-5C35347D3D81}">
      <dsp:nvSpPr>
        <dsp:cNvPr id="0" name=""/>
        <dsp:cNvSpPr/>
      </dsp:nvSpPr>
      <dsp:spPr>
        <a:xfrm>
          <a:off x="4853855" y="525716"/>
          <a:ext cx="632525" cy="219554"/>
        </a:xfrm>
        <a:custGeom>
          <a:avLst/>
          <a:gdLst/>
          <a:ahLst/>
          <a:cxnLst/>
          <a:rect l="0" t="0" r="0" b="0"/>
          <a:pathLst>
            <a:path>
              <a:moveTo>
                <a:pt x="632525" y="0"/>
              </a:moveTo>
              <a:lnTo>
                <a:pt x="632525" y="109777"/>
              </a:lnTo>
              <a:lnTo>
                <a:pt x="0" y="109777"/>
              </a:lnTo>
              <a:lnTo>
                <a:pt x="0" y="219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66AFE-ED18-4F71-8265-A8E8BFE7EF37}">
      <dsp:nvSpPr>
        <dsp:cNvPr id="0" name=""/>
        <dsp:cNvSpPr/>
      </dsp:nvSpPr>
      <dsp:spPr>
        <a:xfrm>
          <a:off x="3588804" y="1268019"/>
          <a:ext cx="1897575" cy="219554"/>
        </a:xfrm>
        <a:custGeom>
          <a:avLst/>
          <a:gdLst/>
          <a:ahLst/>
          <a:cxnLst/>
          <a:rect l="0" t="0" r="0" b="0"/>
          <a:pathLst>
            <a:path>
              <a:moveTo>
                <a:pt x="0" y="0"/>
              </a:moveTo>
              <a:lnTo>
                <a:pt x="0" y="109777"/>
              </a:lnTo>
              <a:lnTo>
                <a:pt x="1897575" y="109777"/>
              </a:lnTo>
              <a:lnTo>
                <a:pt x="1897575" y="219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9EC17-3BB0-4C1F-94EE-4092631D4A6A}">
      <dsp:nvSpPr>
        <dsp:cNvPr id="0" name=""/>
        <dsp:cNvSpPr/>
      </dsp:nvSpPr>
      <dsp:spPr>
        <a:xfrm>
          <a:off x="3588804" y="1268019"/>
          <a:ext cx="632525" cy="219554"/>
        </a:xfrm>
        <a:custGeom>
          <a:avLst/>
          <a:gdLst/>
          <a:ahLst/>
          <a:cxnLst/>
          <a:rect l="0" t="0" r="0" b="0"/>
          <a:pathLst>
            <a:path>
              <a:moveTo>
                <a:pt x="0" y="0"/>
              </a:moveTo>
              <a:lnTo>
                <a:pt x="0" y="109777"/>
              </a:lnTo>
              <a:lnTo>
                <a:pt x="632525" y="109777"/>
              </a:lnTo>
              <a:lnTo>
                <a:pt x="632525" y="219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F26022-96D0-4D29-AA5B-2DDD00B9918B}">
      <dsp:nvSpPr>
        <dsp:cNvPr id="0" name=""/>
        <dsp:cNvSpPr/>
      </dsp:nvSpPr>
      <dsp:spPr>
        <a:xfrm>
          <a:off x="2956279" y="1268019"/>
          <a:ext cx="632525" cy="219554"/>
        </a:xfrm>
        <a:custGeom>
          <a:avLst/>
          <a:gdLst/>
          <a:ahLst/>
          <a:cxnLst/>
          <a:rect l="0" t="0" r="0" b="0"/>
          <a:pathLst>
            <a:path>
              <a:moveTo>
                <a:pt x="632525" y="0"/>
              </a:moveTo>
              <a:lnTo>
                <a:pt x="632525" y="109777"/>
              </a:lnTo>
              <a:lnTo>
                <a:pt x="0" y="109777"/>
              </a:lnTo>
              <a:lnTo>
                <a:pt x="0" y="219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0B1A1-E7F9-4BD8-877F-076BA5C04CBD}">
      <dsp:nvSpPr>
        <dsp:cNvPr id="0" name=""/>
        <dsp:cNvSpPr/>
      </dsp:nvSpPr>
      <dsp:spPr>
        <a:xfrm>
          <a:off x="1273030" y="2010321"/>
          <a:ext cx="156824" cy="2707835"/>
        </a:xfrm>
        <a:custGeom>
          <a:avLst/>
          <a:gdLst/>
          <a:ahLst/>
          <a:cxnLst/>
          <a:rect l="0" t="0" r="0" b="0"/>
          <a:pathLst>
            <a:path>
              <a:moveTo>
                <a:pt x="0" y="0"/>
              </a:moveTo>
              <a:lnTo>
                <a:pt x="0" y="2707835"/>
              </a:lnTo>
              <a:lnTo>
                <a:pt x="156824" y="2707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648C7-3C8E-45E5-B03F-21C68A06E55E}">
      <dsp:nvSpPr>
        <dsp:cNvPr id="0" name=""/>
        <dsp:cNvSpPr/>
      </dsp:nvSpPr>
      <dsp:spPr>
        <a:xfrm>
          <a:off x="1273030" y="2010321"/>
          <a:ext cx="156824" cy="1965533"/>
        </a:xfrm>
        <a:custGeom>
          <a:avLst/>
          <a:gdLst/>
          <a:ahLst/>
          <a:cxnLst/>
          <a:rect l="0" t="0" r="0" b="0"/>
          <a:pathLst>
            <a:path>
              <a:moveTo>
                <a:pt x="0" y="0"/>
              </a:moveTo>
              <a:lnTo>
                <a:pt x="0" y="1965533"/>
              </a:lnTo>
              <a:lnTo>
                <a:pt x="156824" y="1965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5A073-6EB6-46E1-B003-EC1EC82B7FB6}">
      <dsp:nvSpPr>
        <dsp:cNvPr id="0" name=""/>
        <dsp:cNvSpPr/>
      </dsp:nvSpPr>
      <dsp:spPr>
        <a:xfrm>
          <a:off x="1273030" y="2010321"/>
          <a:ext cx="156824" cy="1223230"/>
        </a:xfrm>
        <a:custGeom>
          <a:avLst/>
          <a:gdLst/>
          <a:ahLst/>
          <a:cxnLst/>
          <a:rect l="0" t="0" r="0" b="0"/>
          <a:pathLst>
            <a:path>
              <a:moveTo>
                <a:pt x="0" y="0"/>
              </a:moveTo>
              <a:lnTo>
                <a:pt x="0" y="1223230"/>
              </a:lnTo>
              <a:lnTo>
                <a:pt x="156824" y="12232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BFC22-255E-4740-8F78-6E919B36F696}">
      <dsp:nvSpPr>
        <dsp:cNvPr id="0" name=""/>
        <dsp:cNvSpPr/>
      </dsp:nvSpPr>
      <dsp:spPr>
        <a:xfrm>
          <a:off x="1273030" y="2010321"/>
          <a:ext cx="156824" cy="480928"/>
        </a:xfrm>
        <a:custGeom>
          <a:avLst/>
          <a:gdLst/>
          <a:ahLst/>
          <a:cxnLst/>
          <a:rect l="0" t="0" r="0" b="0"/>
          <a:pathLst>
            <a:path>
              <a:moveTo>
                <a:pt x="0" y="0"/>
              </a:moveTo>
              <a:lnTo>
                <a:pt x="0" y="480928"/>
              </a:lnTo>
              <a:lnTo>
                <a:pt x="156824" y="480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C6691-BCA2-41F2-9DEF-00BB64FCB6C1}">
      <dsp:nvSpPr>
        <dsp:cNvPr id="0" name=""/>
        <dsp:cNvSpPr/>
      </dsp:nvSpPr>
      <dsp:spPr>
        <a:xfrm>
          <a:off x="1691228" y="1268019"/>
          <a:ext cx="1897575" cy="219554"/>
        </a:xfrm>
        <a:custGeom>
          <a:avLst/>
          <a:gdLst/>
          <a:ahLst/>
          <a:cxnLst/>
          <a:rect l="0" t="0" r="0" b="0"/>
          <a:pathLst>
            <a:path>
              <a:moveTo>
                <a:pt x="1897575" y="0"/>
              </a:moveTo>
              <a:lnTo>
                <a:pt x="1897575" y="109777"/>
              </a:lnTo>
              <a:lnTo>
                <a:pt x="0" y="109777"/>
              </a:lnTo>
              <a:lnTo>
                <a:pt x="0" y="219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20561-C2E8-42DB-876D-E134142995AC}">
      <dsp:nvSpPr>
        <dsp:cNvPr id="0" name=""/>
        <dsp:cNvSpPr/>
      </dsp:nvSpPr>
      <dsp:spPr>
        <a:xfrm>
          <a:off x="3588804" y="525716"/>
          <a:ext cx="1897575" cy="219554"/>
        </a:xfrm>
        <a:custGeom>
          <a:avLst/>
          <a:gdLst/>
          <a:ahLst/>
          <a:cxnLst/>
          <a:rect l="0" t="0" r="0" b="0"/>
          <a:pathLst>
            <a:path>
              <a:moveTo>
                <a:pt x="1897575" y="0"/>
              </a:moveTo>
              <a:lnTo>
                <a:pt x="1897575" y="109777"/>
              </a:lnTo>
              <a:lnTo>
                <a:pt x="0" y="109777"/>
              </a:lnTo>
              <a:lnTo>
                <a:pt x="0" y="219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A79EF-EA19-41F7-B5AA-AF9DC7E728F1}">
      <dsp:nvSpPr>
        <dsp:cNvPr id="0" name=""/>
        <dsp:cNvSpPr/>
      </dsp:nvSpPr>
      <dsp:spPr>
        <a:xfrm>
          <a:off x="4963632" y="2968"/>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Technical Education Reform</a:t>
          </a:r>
        </a:p>
      </dsp:txBody>
      <dsp:txXfrm>
        <a:off x="4963632" y="2968"/>
        <a:ext cx="1045496" cy="522748"/>
      </dsp:txXfrm>
    </dsp:sp>
    <dsp:sp modelId="{E327E261-74F6-4BC0-8686-7DA1EC05BD5E}">
      <dsp:nvSpPr>
        <dsp:cNvPr id="0" name=""/>
        <dsp:cNvSpPr/>
      </dsp:nvSpPr>
      <dsp:spPr>
        <a:xfrm>
          <a:off x="3066056" y="745271"/>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 Levels</a:t>
          </a:r>
        </a:p>
      </dsp:txBody>
      <dsp:txXfrm>
        <a:off x="3066056" y="745271"/>
        <a:ext cx="1045496" cy="522748"/>
      </dsp:txXfrm>
    </dsp:sp>
    <dsp:sp modelId="{17E0CA2B-B682-4888-B9EC-1CA221ED44B7}">
      <dsp:nvSpPr>
        <dsp:cNvPr id="0" name=""/>
        <dsp:cNvSpPr/>
      </dsp:nvSpPr>
      <dsp:spPr>
        <a:xfrm>
          <a:off x="1168480" y="1487573"/>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TQs</a:t>
          </a:r>
        </a:p>
      </dsp:txBody>
      <dsp:txXfrm>
        <a:off x="1168480" y="1487573"/>
        <a:ext cx="1045496" cy="522748"/>
      </dsp:txXfrm>
    </dsp:sp>
    <dsp:sp modelId="{895DDD1F-810C-41C8-8E81-21B7E81D8454}">
      <dsp:nvSpPr>
        <dsp:cNvPr id="0" name=""/>
        <dsp:cNvSpPr/>
      </dsp:nvSpPr>
      <dsp:spPr>
        <a:xfrm>
          <a:off x="1429854" y="2229875"/>
          <a:ext cx="1045496" cy="522748"/>
        </a:xfrm>
        <a:prstGeom prst="rect">
          <a:avLst/>
        </a:prstGeom>
        <a:gradFill rotWithShape="0">
          <a:gsLst>
            <a:gs pos="0">
              <a:schemeClr val="accent3">
                <a:lumMod val="75000"/>
                <a:alpha val="9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Wave 1</a:t>
          </a:r>
        </a:p>
      </dsp:txBody>
      <dsp:txXfrm>
        <a:off x="1429854" y="2229875"/>
        <a:ext cx="1045496" cy="522748"/>
      </dsp:txXfrm>
    </dsp:sp>
    <dsp:sp modelId="{3D4C7A2E-15FF-4DDB-8AA5-D7C912228148}">
      <dsp:nvSpPr>
        <dsp:cNvPr id="0" name=""/>
        <dsp:cNvSpPr/>
      </dsp:nvSpPr>
      <dsp:spPr>
        <a:xfrm>
          <a:off x="1429854" y="2972178"/>
          <a:ext cx="1045496" cy="5227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Wave 2</a:t>
          </a:r>
        </a:p>
      </dsp:txBody>
      <dsp:txXfrm>
        <a:off x="1429854" y="2972178"/>
        <a:ext cx="1045496" cy="522748"/>
      </dsp:txXfrm>
    </dsp:sp>
    <dsp:sp modelId="{AB4B96F9-A442-4EF0-A71F-7A1DC47D4999}">
      <dsp:nvSpPr>
        <dsp:cNvPr id="0" name=""/>
        <dsp:cNvSpPr/>
      </dsp:nvSpPr>
      <dsp:spPr>
        <a:xfrm>
          <a:off x="1429854" y="3714480"/>
          <a:ext cx="1045496" cy="5227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Wave 3</a:t>
          </a:r>
        </a:p>
      </dsp:txBody>
      <dsp:txXfrm>
        <a:off x="1429854" y="3714480"/>
        <a:ext cx="1045496" cy="522748"/>
      </dsp:txXfrm>
    </dsp:sp>
    <dsp:sp modelId="{155CCF60-060B-441D-A464-04DEC44C6735}">
      <dsp:nvSpPr>
        <dsp:cNvPr id="0" name=""/>
        <dsp:cNvSpPr/>
      </dsp:nvSpPr>
      <dsp:spPr>
        <a:xfrm>
          <a:off x="1429854" y="4456783"/>
          <a:ext cx="1045496" cy="5227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Wave 4</a:t>
          </a:r>
        </a:p>
      </dsp:txBody>
      <dsp:txXfrm>
        <a:off x="1429854" y="4456783"/>
        <a:ext cx="1045496" cy="522748"/>
      </dsp:txXfrm>
    </dsp:sp>
    <dsp:sp modelId="{D54C695A-BC8A-4230-BAE3-2C5E3480BBD6}">
      <dsp:nvSpPr>
        <dsp:cNvPr id="0" name=""/>
        <dsp:cNvSpPr/>
      </dsp:nvSpPr>
      <dsp:spPr>
        <a:xfrm>
          <a:off x="2433531" y="1487573"/>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Industry placements</a:t>
          </a:r>
        </a:p>
      </dsp:txBody>
      <dsp:txXfrm>
        <a:off x="2433531" y="1487573"/>
        <a:ext cx="1045496" cy="522748"/>
      </dsp:txXfrm>
    </dsp:sp>
    <dsp:sp modelId="{8104452C-A368-466B-82A9-D372BA5AE0EA}">
      <dsp:nvSpPr>
        <dsp:cNvPr id="0" name=""/>
        <dsp:cNvSpPr/>
      </dsp:nvSpPr>
      <dsp:spPr>
        <a:xfrm>
          <a:off x="3698581" y="1487573"/>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English, Maths and Digital</a:t>
          </a:r>
        </a:p>
      </dsp:txBody>
      <dsp:txXfrm>
        <a:off x="3698581" y="1487573"/>
        <a:ext cx="1045496" cy="522748"/>
      </dsp:txXfrm>
    </dsp:sp>
    <dsp:sp modelId="{CE1C88FF-751D-48FE-8864-01D6ABB6668A}">
      <dsp:nvSpPr>
        <dsp:cNvPr id="0" name=""/>
        <dsp:cNvSpPr/>
      </dsp:nvSpPr>
      <dsp:spPr>
        <a:xfrm>
          <a:off x="4963632" y="1487573"/>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Provider selection, approval and funding</a:t>
          </a:r>
          <a:endParaRPr lang="en-US" sz="1000" kern="1200" dirty="0"/>
        </a:p>
      </dsp:txBody>
      <dsp:txXfrm>
        <a:off x="4963632" y="1487573"/>
        <a:ext cx="1045496" cy="522748"/>
      </dsp:txXfrm>
    </dsp:sp>
    <dsp:sp modelId="{33C2574B-2A94-4F2A-89FE-12F9CABAE4C4}">
      <dsp:nvSpPr>
        <dsp:cNvPr id="0" name=""/>
        <dsp:cNvSpPr/>
      </dsp:nvSpPr>
      <dsp:spPr>
        <a:xfrm>
          <a:off x="4331106" y="745271"/>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a:t>Review of level 4/5 qualification reforms</a:t>
          </a:r>
          <a:endParaRPr lang="en-US" sz="1000" kern="1200" dirty="0"/>
        </a:p>
      </dsp:txBody>
      <dsp:txXfrm>
        <a:off x="4331106" y="745271"/>
        <a:ext cx="1045496" cy="522748"/>
      </dsp:txXfrm>
    </dsp:sp>
    <dsp:sp modelId="{F04A5C57-57B0-4516-A9EC-A2737CEF6799}">
      <dsp:nvSpPr>
        <dsp:cNvPr id="0" name=""/>
        <dsp:cNvSpPr/>
      </dsp:nvSpPr>
      <dsp:spPr>
        <a:xfrm>
          <a:off x="5596157" y="745271"/>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Transition offer</a:t>
          </a:r>
        </a:p>
      </dsp:txBody>
      <dsp:txXfrm>
        <a:off x="5596157" y="745271"/>
        <a:ext cx="1045496" cy="522748"/>
      </dsp:txXfrm>
    </dsp:sp>
    <dsp:sp modelId="{75B09D7C-123D-4C32-9AE5-7361DDFC690F}">
      <dsp:nvSpPr>
        <dsp:cNvPr id="0" name=""/>
        <dsp:cNvSpPr/>
      </dsp:nvSpPr>
      <dsp:spPr>
        <a:xfrm>
          <a:off x="6861208" y="745271"/>
          <a:ext cx="1045496" cy="52274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Post-16 Qualifications Review</a:t>
          </a:r>
        </a:p>
      </dsp:txBody>
      <dsp:txXfrm>
        <a:off x="6861208" y="745271"/>
        <a:ext cx="1045496" cy="5227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85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33264" y="0"/>
            <a:ext cx="4309110" cy="341857"/>
          </a:xfrm>
          <a:prstGeom prst="rect">
            <a:avLst/>
          </a:prstGeom>
        </p:spPr>
        <p:txBody>
          <a:bodyPr vert="horz" lIns="91440" tIns="45720" rIns="91440" bIns="45720" rtlCol="0"/>
          <a:lstStyle>
            <a:lvl1pPr algn="r">
              <a:defRPr sz="1200"/>
            </a:lvl1pPr>
          </a:lstStyle>
          <a:p>
            <a:fld id="{033B6EC4-0F7C-4B28-AAEC-9847BC1D0A4F}" type="datetimeFigureOut">
              <a:rPr lang="en-GB" smtClean="0"/>
              <a:t>15/01/2019</a:t>
            </a:fld>
            <a:endParaRPr lang="en-GB" dirty="0"/>
          </a:p>
        </p:txBody>
      </p:sp>
      <p:sp>
        <p:nvSpPr>
          <p:cNvPr id="4" name="Slide Image Placeholder 3"/>
          <p:cNvSpPr>
            <a:spLocks noGrp="1" noRot="1" noChangeAspect="1"/>
          </p:cNvSpPr>
          <p:nvPr>
            <p:ph type="sldImg" idx="2"/>
          </p:nvPr>
        </p:nvSpPr>
        <p:spPr>
          <a:xfrm>
            <a:off x="3440113" y="850900"/>
            <a:ext cx="3063875" cy="22971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4410" y="3275202"/>
            <a:ext cx="7955280" cy="26797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3758"/>
            <a:ext cx="4309110" cy="3418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33264" y="6463758"/>
            <a:ext cx="4309110" cy="341856"/>
          </a:xfrm>
          <a:prstGeom prst="rect">
            <a:avLst/>
          </a:prstGeom>
        </p:spPr>
        <p:txBody>
          <a:bodyPr vert="horz" lIns="91440" tIns="45720" rIns="91440" bIns="45720" rtlCol="0" anchor="b"/>
          <a:lstStyle>
            <a:lvl1pPr algn="r">
              <a:defRPr sz="1200"/>
            </a:lvl1pPr>
          </a:lstStyle>
          <a:p>
            <a:fld id="{6499433A-E067-4B54-A634-15F140E10212}" type="slidenum">
              <a:rPr lang="en-GB" smtClean="0"/>
              <a:t>‹#›</a:t>
            </a:fld>
            <a:endParaRPr lang="en-GB" dirty="0"/>
          </a:p>
        </p:txBody>
      </p:sp>
    </p:spTree>
    <p:extLst>
      <p:ext uri="{BB962C8B-B14F-4D97-AF65-F5344CB8AC3E}">
        <p14:creationId xmlns:p14="http://schemas.microsoft.com/office/powerpoint/2010/main" val="267613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6962/Apprenticeship-and-levy-statistics-December-2018-2.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collections/further-education-and-skills-statistical-first-release-sf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statistics/apprenticeship-and-levy-statistics-november-201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a:t>
            </a:fld>
            <a:endParaRPr lang="en-GB" dirty="0"/>
          </a:p>
        </p:txBody>
      </p:sp>
    </p:spTree>
    <p:extLst>
      <p:ext uri="{BB962C8B-B14F-4D97-AF65-F5344CB8AC3E}">
        <p14:creationId xmlns:p14="http://schemas.microsoft.com/office/powerpoint/2010/main" val="243123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499433A-E067-4B54-A634-15F140E10212}" type="slidenum">
              <a:rPr lang="en-GB" smtClean="0"/>
              <a:t>10</a:t>
            </a:fld>
            <a:endParaRPr lang="en-GB" dirty="0"/>
          </a:p>
        </p:txBody>
      </p:sp>
    </p:spTree>
    <p:extLst>
      <p:ext uri="{BB962C8B-B14F-4D97-AF65-F5344CB8AC3E}">
        <p14:creationId xmlns:p14="http://schemas.microsoft.com/office/powerpoint/2010/main" val="61801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11</a:t>
            </a:fld>
            <a:endParaRPr lang="en-GB" dirty="0"/>
          </a:p>
        </p:txBody>
      </p:sp>
    </p:spTree>
    <p:extLst>
      <p:ext uri="{BB962C8B-B14F-4D97-AF65-F5344CB8AC3E}">
        <p14:creationId xmlns:p14="http://schemas.microsoft.com/office/powerpoint/2010/main" val="282738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12</a:t>
            </a:fld>
            <a:endParaRPr lang="en-GB" dirty="0"/>
          </a:p>
        </p:txBody>
      </p:sp>
    </p:spTree>
    <p:extLst>
      <p:ext uri="{BB962C8B-B14F-4D97-AF65-F5344CB8AC3E}">
        <p14:creationId xmlns:p14="http://schemas.microsoft.com/office/powerpoint/2010/main" val="241909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EB0D5DD-372F-4101-9575-FB0B59BAD669}" type="slidenum">
              <a:rPr lang="en-GB" smtClean="0"/>
              <a:t>13</a:t>
            </a:fld>
            <a:endParaRPr lang="en-GB"/>
          </a:p>
        </p:txBody>
      </p:sp>
    </p:spTree>
    <p:extLst>
      <p:ext uri="{BB962C8B-B14F-4D97-AF65-F5344CB8AC3E}">
        <p14:creationId xmlns:p14="http://schemas.microsoft.com/office/powerpoint/2010/main" val="152132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CEB0D5DD-372F-4101-9575-FB0B59BAD669}" type="slidenum">
              <a:rPr lang="en-GB" smtClean="0"/>
              <a:t>14</a:t>
            </a:fld>
            <a:endParaRPr lang="en-GB"/>
          </a:p>
        </p:txBody>
      </p:sp>
    </p:spTree>
    <p:extLst>
      <p:ext uri="{BB962C8B-B14F-4D97-AF65-F5344CB8AC3E}">
        <p14:creationId xmlns:p14="http://schemas.microsoft.com/office/powerpoint/2010/main" val="209880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15</a:t>
            </a:fld>
            <a:endParaRPr lang="en-GB" dirty="0"/>
          </a:p>
        </p:txBody>
      </p:sp>
    </p:spTree>
    <p:extLst>
      <p:ext uri="{BB962C8B-B14F-4D97-AF65-F5344CB8AC3E}">
        <p14:creationId xmlns:p14="http://schemas.microsoft.com/office/powerpoint/2010/main" val="173609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16</a:t>
            </a:fld>
            <a:endParaRPr lang="en-GB" dirty="0"/>
          </a:p>
        </p:txBody>
      </p:sp>
    </p:spTree>
    <p:extLst>
      <p:ext uri="{BB962C8B-B14F-4D97-AF65-F5344CB8AC3E}">
        <p14:creationId xmlns:p14="http://schemas.microsoft.com/office/powerpoint/2010/main" val="285480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17</a:t>
            </a:fld>
            <a:endParaRPr lang="en-GB" dirty="0"/>
          </a:p>
        </p:txBody>
      </p:sp>
    </p:spTree>
    <p:extLst>
      <p:ext uri="{BB962C8B-B14F-4D97-AF65-F5344CB8AC3E}">
        <p14:creationId xmlns:p14="http://schemas.microsoft.com/office/powerpoint/2010/main" val="209402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18</a:t>
            </a:fld>
            <a:endParaRPr lang="en-GB" dirty="0"/>
          </a:p>
        </p:txBody>
      </p:sp>
    </p:spTree>
    <p:extLst>
      <p:ext uri="{BB962C8B-B14F-4D97-AF65-F5344CB8AC3E}">
        <p14:creationId xmlns:p14="http://schemas.microsoft.com/office/powerpoint/2010/main" val="260082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19</a:t>
            </a:fld>
            <a:endParaRPr lang="en-GB" dirty="0"/>
          </a:p>
        </p:txBody>
      </p:sp>
    </p:spTree>
    <p:extLst>
      <p:ext uri="{BB962C8B-B14F-4D97-AF65-F5344CB8AC3E}">
        <p14:creationId xmlns:p14="http://schemas.microsoft.com/office/powerpoint/2010/main" val="309168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6499433A-E067-4B54-A634-15F140E10212}" type="slidenum">
              <a:rPr lang="en-GB" smtClean="0"/>
              <a:t>2</a:t>
            </a:fld>
            <a:endParaRPr lang="en-GB" dirty="0"/>
          </a:p>
        </p:txBody>
      </p:sp>
    </p:spTree>
    <p:extLst>
      <p:ext uri="{BB962C8B-B14F-4D97-AF65-F5344CB8AC3E}">
        <p14:creationId xmlns:p14="http://schemas.microsoft.com/office/powerpoint/2010/main" val="3603703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925513"/>
            <a:ext cx="3330575" cy="24987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20</a:t>
            </a:fld>
            <a:endParaRPr lang="en-GB" dirty="0"/>
          </a:p>
        </p:txBody>
      </p:sp>
    </p:spTree>
    <p:extLst>
      <p:ext uri="{BB962C8B-B14F-4D97-AF65-F5344CB8AC3E}">
        <p14:creationId xmlns:p14="http://schemas.microsoft.com/office/powerpoint/2010/main" val="100764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925513"/>
            <a:ext cx="3330575" cy="24987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21</a:t>
            </a:fld>
            <a:endParaRPr lang="en-GB" dirty="0"/>
          </a:p>
        </p:txBody>
      </p:sp>
    </p:spTree>
    <p:extLst>
      <p:ext uri="{BB962C8B-B14F-4D97-AF65-F5344CB8AC3E}">
        <p14:creationId xmlns:p14="http://schemas.microsoft.com/office/powerpoint/2010/main" val="579685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eaLnBrk="1" fontAlgn="t" latinLnBrk="0" hangingPunct="1">
              <a:buFontTx/>
              <a:buNone/>
            </a:pPr>
            <a:r>
              <a:rPr lang="en-GB" sz="1200" kern="1200" dirty="0" smtClean="0">
                <a:solidFill>
                  <a:schemeClr val="tx1"/>
                </a:solidFill>
                <a:effectLst/>
                <a:latin typeface="+mn-lt"/>
                <a:ea typeface="+mn-ea"/>
                <a:cs typeface="+mn-cs"/>
              </a:rPr>
              <a:t>The chart shows cumulative starts on standards by month</a:t>
            </a:r>
            <a:r>
              <a:rPr lang="en-GB" sz="1200" kern="1200" baseline="0" dirty="0" smtClean="0">
                <a:solidFill>
                  <a:schemeClr val="tx1"/>
                </a:solidFill>
                <a:effectLst/>
                <a:latin typeface="+mn-lt"/>
                <a:ea typeface="+mn-ea"/>
                <a:cs typeface="+mn-cs"/>
              </a:rPr>
              <a:t> and detailed level for academic year 2017-18, compared to the previous year. </a:t>
            </a:r>
            <a:r>
              <a:rPr lang="en-GB" sz="1200" kern="1200" dirty="0" smtClean="0">
                <a:solidFill>
                  <a:schemeClr val="tx1"/>
                </a:solidFill>
                <a:effectLst/>
                <a:latin typeface="+mn-lt"/>
                <a:ea typeface="+mn-ea"/>
                <a:cs typeface="+mn-cs"/>
              </a:rPr>
              <a:t>This slide has been amended to reflect the most up to date publicly available data. This data is available as part of the further education and skills SFR:</a:t>
            </a:r>
          </a:p>
          <a:p>
            <a:pPr marL="0" indent="0" rtl="0" eaLnBrk="1" fontAlgn="t" latinLnBrk="0" hangingPunct="1">
              <a:buFontTx/>
              <a:buNone/>
            </a:pPr>
            <a:r>
              <a:rPr lang="en-GB" sz="1200" kern="1200" dirty="0" smtClean="0">
                <a:solidFill>
                  <a:schemeClr val="tx1"/>
                </a:solidFill>
                <a:effectLst/>
                <a:latin typeface="+mn-lt"/>
                <a:ea typeface="+mn-ea"/>
                <a:cs typeface="+mn-cs"/>
              </a:rPr>
              <a:t>https://www.gov.uk/government/collections/further-education-and-skills-statistical-first-release-sfr</a:t>
            </a:r>
          </a:p>
          <a:p>
            <a:pPr marL="0" indent="0" rtl="0" eaLnBrk="1" fontAlgn="t" latinLnBrk="0" hangingPunct="1">
              <a:buFontTx/>
              <a:buNone/>
            </a:pPr>
            <a:endParaRPr lang="en-GB" sz="1200" b="0" i="0" u="none" strike="noStrike" kern="1200" dirty="0" smtClean="0">
              <a:solidFill>
                <a:schemeClr val="tx1"/>
              </a:solidFill>
              <a:effectLst/>
              <a:latin typeface="+mn-lt"/>
              <a:ea typeface="+mn-ea"/>
              <a:cs typeface="+mn-cs"/>
            </a:endParaRPr>
          </a:p>
          <a:p>
            <a:pPr marL="0" indent="0" rtl="0" eaLnBrk="1" fontAlgn="t" latinLnBrk="0" hangingPunct="1">
              <a:buFontTx/>
              <a:buNone/>
            </a:pPr>
            <a:r>
              <a:rPr lang="en-GB" sz="1200" b="0" i="0" u="none" strike="noStrike" kern="1200" dirty="0" smtClean="0">
                <a:solidFill>
                  <a:schemeClr val="tx1"/>
                </a:solidFill>
                <a:effectLst/>
                <a:latin typeface="+mn-lt"/>
                <a:ea typeface="+mn-ea"/>
                <a:cs typeface="+mn-cs"/>
              </a:rPr>
              <a:t>With</a:t>
            </a:r>
            <a:r>
              <a:rPr lang="en-GB" sz="1200" b="0" i="0" u="none" strike="noStrike" kern="1200" baseline="0" dirty="0" smtClean="0">
                <a:solidFill>
                  <a:schemeClr val="tx1"/>
                </a:solidFill>
                <a:effectLst/>
                <a:latin typeface="+mn-lt"/>
                <a:ea typeface="+mn-ea"/>
                <a:cs typeface="+mn-cs"/>
              </a:rPr>
              <a:t> the specific breakdown, by month and detailed level, available: (</a:t>
            </a:r>
            <a:r>
              <a:rPr lang="en-GB" sz="1200" b="0" i="0" u="none" strike="noStrike" kern="1200" dirty="0" smtClean="0">
                <a:solidFill>
                  <a:schemeClr val="tx1"/>
                </a:solidFill>
                <a:effectLst/>
                <a:latin typeface="+mn-lt"/>
                <a:ea typeface="+mn-ea"/>
                <a:cs typeface="+mn-cs"/>
              </a:rPr>
              <a:t>https://assets.publishing.service.gov.uk/government/uploads/system/uploads/attachment_data/file/761151/Monthly-apprenticeship-starts_SSA-Fwk-Std-Age-Level-Fund_Nov2018.xlsx), which may give</a:t>
            </a:r>
            <a:r>
              <a:rPr lang="en-GB" sz="1200" b="0" i="0" u="none" strike="noStrike" kern="1200" baseline="0" dirty="0" smtClean="0">
                <a:solidFill>
                  <a:schemeClr val="tx1"/>
                </a:solidFill>
                <a:effectLst/>
                <a:latin typeface="+mn-lt"/>
                <a:ea typeface="+mn-ea"/>
                <a:cs typeface="+mn-cs"/>
              </a:rPr>
              <a:t> slight rounding differences with the main summary tables.</a:t>
            </a:r>
            <a:endParaRPr lang="en-GB"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22</a:t>
            </a:fld>
            <a:endParaRPr lang="en-GB" dirty="0"/>
          </a:p>
        </p:txBody>
      </p:sp>
    </p:spTree>
    <p:extLst>
      <p:ext uri="{BB962C8B-B14F-4D97-AF65-F5344CB8AC3E}">
        <p14:creationId xmlns:p14="http://schemas.microsoft.com/office/powerpoint/2010/main" val="197004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eaLnBrk="1" fontAlgn="t" latinLnBrk="0" hangingPunct="1">
              <a:buFontTx/>
              <a:buNone/>
            </a:pPr>
            <a:r>
              <a:rPr lang="en-GB" sz="1200" kern="1200" dirty="0" smtClean="0">
                <a:solidFill>
                  <a:schemeClr val="tx1"/>
                </a:solidFill>
                <a:effectLst/>
                <a:latin typeface="+mn-lt"/>
                <a:ea typeface="+mn-ea"/>
                <a:cs typeface="+mn-cs"/>
              </a:rPr>
              <a:t>The original presentation contained</a:t>
            </a:r>
            <a:r>
              <a:rPr lang="en-GB" sz="1200" kern="1200" baseline="0" dirty="0" smtClean="0">
                <a:solidFill>
                  <a:schemeClr val="tx1"/>
                </a:solidFill>
                <a:effectLst/>
                <a:latin typeface="+mn-lt"/>
                <a:ea typeface="+mn-ea"/>
                <a:cs typeface="+mn-cs"/>
              </a:rPr>
              <a:t> a previous version of the expected hours of off-the-job training</a:t>
            </a:r>
            <a:r>
              <a:rPr lang="en-GB" sz="1200" kern="1200" dirty="0" smtClean="0">
                <a:solidFill>
                  <a:schemeClr val="tx1"/>
                </a:solidFill>
                <a:effectLst/>
                <a:latin typeface="+mn-lt"/>
                <a:ea typeface="+mn-ea"/>
                <a:cs typeface="+mn-cs"/>
              </a:rPr>
              <a:t>. This slide has been amended to reflect the most up to date publicly available data. This data is available as part of the further education and skills SFR:</a:t>
            </a:r>
          </a:p>
          <a:p>
            <a:pPr marL="0" indent="0" rtl="0" eaLnBrk="1" fontAlgn="t" latinLnBrk="0" hangingPunct="1">
              <a:buFontTx/>
              <a:buNone/>
            </a:pPr>
            <a:r>
              <a:rPr lang="en-GB" sz="1200" kern="1200" dirty="0" smtClean="0">
                <a:solidFill>
                  <a:schemeClr val="tx1"/>
                </a:solidFill>
                <a:effectLst/>
                <a:latin typeface="+mn-lt"/>
                <a:ea typeface="+mn-ea"/>
                <a:cs typeface="+mn-cs"/>
              </a:rPr>
              <a:t>https://www.gov.uk/government/collections/further-education-and-skills-statistical-first-release-sfr</a:t>
            </a:r>
          </a:p>
          <a:p>
            <a:pPr marL="0" indent="0" rtl="0" eaLnBrk="1" fontAlgn="t" latinLnBrk="0" hangingPunct="1">
              <a:buFontTx/>
              <a:buNone/>
            </a:pPr>
            <a:endParaRPr lang="en-GB" sz="1200" kern="1200" dirty="0" smtClean="0">
              <a:solidFill>
                <a:schemeClr val="tx1"/>
              </a:solidFill>
              <a:effectLst/>
              <a:latin typeface="+mn-lt"/>
              <a:ea typeface="+mn-ea"/>
              <a:cs typeface="+mn-cs"/>
            </a:endParaRPr>
          </a:p>
          <a:p>
            <a:pPr marL="0" indent="0" rtl="0" eaLnBrk="1" fontAlgn="t" latinLnBrk="0" hangingPunct="1">
              <a:buFontTx/>
              <a:buNone/>
            </a:pPr>
            <a:r>
              <a:rPr lang="en-GB" sz="1200" kern="1200" dirty="0" smtClean="0">
                <a:solidFill>
                  <a:schemeClr val="tx1"/>
                </a:solidFill>
                <a:effectLst/>
                <a:latin typeface="+mn-lt"/>
                <a:ea typeface="+mn-ea"/>
                <a:cs typeface="+mn-cs"/>
              </a:rPr>
              <a:t>It was</a:t>
            </a:r>
            <a:r>
              <a:rPr lang="en-GB" sz="1200" kern="1200" baseline="0" dirty="0" smtClean="0">
                <a:solidFill>
                  <a:schemeClr val="tx1"/>
                </a:solidFill>
                <a:effectLst/>
                <a:latin typeface="+mn-lt"/>
                <a:ea typeface="+mn-ea"/>
                <a:cs typeface="+mn-cs"/>
              </a:rPr>
              <a:t> published in the main text accompanying the November 2018 apprenticeship and levy statistics:</a:t>
            </a:r>
            <a:endParaRPr lang="en-GB" sz="1200" kern="1200" dirty="0" smtClean="0">
              <a:solidFill>
                <a:schemeClr val="tx1"/>
              </a:solidFill>
              <a:effectLst/>
              <a:latin typeface="+mn-lt"/>
              <a:ea typeface="+mn-ea"/>
              <a:cs typeface="+mn-cs"/>
            </a:endParaRPr>
          </a:p>
          <a:p>
            <a:r>
              <a:rPr lang="en-GB" b="0" dirty="0" smtClean="0"/>
              <a:t>https://www.gov.uk/government/statistics/apprenticeship-and-levy-statistics-november-2018</a:t>
            </a:r>
          </a:p>
          <a:p>
            <a:endParaRPr lang="en-GB" b="0" dirty="0" smtClean="0"/>
          </a:p>
          <a:p>
            <a:r>
              <a:rPr lang="en-GB" b="0" dirty="0" smtClean="0"/>
              <a:t>The charts on this slide show that between 2016/17 and 2017/18, August to January starts decreased by about 23 per cent whereas the expected training only decreased by about 2.5 per cent. The minor reduction in expected training despite the large reduction in starts is mainly due to the increase in starts on higher level apprenticeships in 2017/18, since these have greater training requirements.</a:t>
            </a:r>
          </a:p>
          <a:p>
            <a:endParaRPr lang="en-GB" b="0" dirty="0" smtClean="0"/>
          </a:p>
          <a:p>
            <a:r>
              <a:rPr lang="en-GB" sz="1200" kern="1200" dirty="0" smtClean="0">
                <a:solidFill>
                  <a:schemeClr val="tx1"/>
                </a:solidFill>
                <a:effectLst/>
                <a:latin typeface="+mn-lt"/>
                <a:ea typeface="+mn-ea"/>
                <a:cs typeface="+mn-cs"/>
              </a:rPr>
              <a:t>The average expected duration of an apprenticeship increased from 529 to 612 days in the first half of 2017/18, and the average associated expected off-the-job training hours have increased from 560 to 700.</a:t>
            </a:r>
          </a:p>
          <a:p>
            <a:r>
              <a:rPr lang="en-GB" sz="1200" u="sng" kern="1200" dirty="0" smtClean="0">
                <a:solidFill>
                  <a:schemeClr val="tx1"/>
                </a:solidFill>
                <a:effectLst/>
                <a:latin typeface="+mn-lt"/>
                <a:ea typeface="+mn-ea"/>
                <a:cs typeface="+mn-cs"/>
                <a:hlinkClick r:id="rId3"/>
              </a:rPr>
              <a:t>https://assets.publishing.service.gov.uk/government/uploads/system/uploads/attachment_data/file/766962/Apprenticeship-and-levy-statistics-December-2018-2.pdf</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23</a:t>
            </a:fld>
            <a:endParaRPr lang="en-GB" dirty="0"/>
          </a:p>
        </p:txBody>
      </p:sp>
    </p:spTree>
    <p:extLst>
      <p:ext uri="{BB962C8B-B14F-4D97-AF65-F5344CB8AC3E}">
        <p14:creationId xmlns:p14="http://schemas.microsoft.com/office/powerpoint/2010/main" val="303163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0" dirty="0" smtClean="0">
                <a:solidFill>
                  <a:srgbClr val="FF0000"/>
                </a:solidFill>
              </a:rPr>
              <a:t>Source data</a:t>
            </a:r>
            <a:r>
              <a:rPr lang="en-GB" b="0" baseline="0" dirty="0" smtClean="0">
                <a:solidFill>
                  <a:srgbClr val="FF0000"/>
                </a:solidFill>
              </a:rPr>
              <a:t> can be downloaded via:</a:t>
            </a:r>
          </a:p>
          <a:p>
            <a:pPr marL="0" indent="0">
              <a:buFontTx/>
              <a:buNone/>
            </a:pPr>
            <a:r>
              <a:rPr lang="en-GB" b="0" dirty="0" smtClean="0">
                <a:solidFill>
                  <a:srgbClr val="FF0000"/>
                </a:solidFill>
              </a:rPr>
              <a:t>https://www.instituteforapprenticeships.org/apprenticeship-standards/</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3</a:t>
            </a:fld>
            <a:endParaRPr lang="en-GB" dirty="0"/>
          </a:p>
        </p:txBody>
      </p:sp>
    </p:spTree>
    <p:extLst>
      <p:ext uri="{BB962C8B-B14F-4D97-AF65-F5344CB8AC3E}">
        <p14:creationId xmlns:p14="http://schemas.microsoft.com/office/powerpoint/2010/main" val="194331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smtClean="0">
                <a:solidFill>
                  <a:schemeClr val="tx1"/>
                </a:solidFill>
                <a:effectLst/>
                <a:latin typeface="+mn-lt"/>
                <a:ea typeface="+mn-ea"/>
                <a:cs typeface="+mn-cs"/>
              </a:rPr>
              <a:t>Provisional performance information, showing a general</a:t>
            </a:r>
            <a:r>
              <a:rPr lang="en-GB" sz="1200" kern="1200" baseline="0" dirty="0" smtClean="0">
                <a:solidFill>
                  <a:schemeClr val="tx1"/>
                </a:solidFill>
                <a:effectLst/>
                <a:latin typeface="+mn-lt"/>
                <a:ea typeface="+mn-ea"/>
                <a:cs typeface="+mn-cs"/>
              </a:rPr>
              <a:t> trend of decreasing development time for standards. </a:t>
            </a:r>
            <a:r>
              <a:rPr lang="en-GB" sz="1200" kern="1200" dirty="0" smtClean="0">
                <a:solidFill>
                  <a:schemeClr val="tx1"/>
                </a:solidFill>
                <a:effectLst/>
                <a:latin typeface="+mn-lt"/>
                <a:ea typeface="+mn-ea"/>
                <a:cs typeface="+mn-cs"/>
              </a:rPr>
              <a:t>We intend to publish information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along these lines in the new year,</a:t>
            </a:r>
            <a:r>
              <a:rPr lang="en-GB" sz="1200" kern="1200" baseline="0" dirty="0" smtClean="0">
                <a:solidFill>
                  <a:schemeClr val="tx1"/>
                </a:solidFill>
                <a:effectLst/>
                <a:latin typeface="+mn-lt"/>
                <a:ea typeface="+mn-ea"/>
                <a:cs typeface="+mn-cs"/>
              </a:rPr>
              <a:t> once we have finished development and quality assurance.</a:t>
            </a:r>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4</a:t>
            </a:fld>
            <a:endParaRPr lang="en-GB" dirty="0"/>
          </a:p>
        </p:txBody>
      </p:sp>
    </p:spTree>
    <p:extLst>
      <p:ext uri="{BB962C8B-B14F-4D97-AF65-F5344CB8AC3E}">
        <p14:creationId xmlns:p14="http://schemas.microsoft.com/office/powerpoint/2010/main" val="107649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eaLnBrk="1" fontAlgn="t" latinLnBrk="0" hangingPunct="1">
              <a:buFontTx/>
              <a:buNone/>
            </a:pPr>
            <a:r>
              <a:rPr lang="en-GB" sz="1200" kern="1200" dirty="0" smtClean="0">
                <a:solidFill>
                  <a:schemeClr val="tx1"/>
                </a:solidFill>
                <a:effectLst/>
                <a:latin typeface="+mn-lt"/>
                <a:ea typeface="+mn-ea"/>
                <a:cs typeface="+mn-cs"/>
              </a:rPr>
              <a:t>The chart indicated the cumulative starts on standards by month</a:t>
            </a:r>
            <a:r>
              <a:rPr lang="en-GB" sz="1200" kern="1200" baseline="0" dirty="0" smtClean="0">
                <a:solidFill>
                  <a:schemeClr val="tx1"/>
                </a:solidFill>
                <a:effectLst/>
                <a:latin typeface="+mn-lt"/>
                <a:ea typeface="+mn-ea"/>
                <a:cs typeface="+mn-cs"/>
              </a:rPr>
              <a:t> and detailed level for academic year 2017-18, compared to the previous year. </a:t>
            </a:r>
            <a:r>
              <a:rPr lang="en-GB" sz="1200" kern="1200" dirty="0" smtClean="0">
                <a:solidFill>
                  <a:schemeClr val="tx1"/>
                </a:solidFill>
                <a:effectLst/>
                <a:latin typeface="+mn-lt"/>
                <a:ea typeface="+mn-ea"/>
                <a:cs typeface="+mn-cs"/>
              </a:rPr>
              <a:t>The original presentation contained internal management</a:t>
            </a:r>
            <a:r>
              <a:rPr lang="en-GB" sz="1200" kern="1200" baseline="0" dirty="0" smtClean="0">
                <a:solidFill>
                  <a:schemeClr val="tx1"/>
                </a:solidFill>
                <a:effectLst/>
                <a:latin typeface="+mn-lt"/>
                <a:ea typeface="+mn-ea"/>
                <a:cs typeface="+mn-cs"/>
              </a:rPr>
              <a:t> information that will not be publicly available until the end of January, and has therefore had to be redacted</a:t>
            </a:r>
            <a:r>
              <a:rPr lang="en-GB" sz="1200" kern="1200" dirty="0" smtClean="0">
                <a:solidFill>
                  <a:schemeClr val="tx1"/>
                </a:solidFill>
                <a:effectLst/>
                <a:latin typeface="+mn-lt"/>
                <a:ea typeface="+mn-ea"/>
                <a:cs typeface="+mn-cs"/>
              </a:rPr>
              <a:t>. Publicly</a:t>
            </a:r>
            <a:r>
              <a:rPr lang="en-GB" sz="1200" kern="1200" baseline="0" dirty="0" smtClean="0">
                <a:solidFill>
                  <a:schemeClr val="tx1"/>
                </a:solidFill>
                <a:effectLst/>
                <a:latin typeface="+mn-lt"/>
                <a:ea typeface="+mn-ea"/>
                <a:cs typeface="+mn-cs"/>
              </a:rPr>
              <a:t> available</a:t>
            </a:r>
            <a:r>
              <a:rPr lang="en-GB" sz="1200" kern="1200" dirty="0" smtClean="0">
                <a:solidFill>
                  <a:schemeClr val="tx1"/>
                </a:solidFill>
                <a:effectLst/>
                <a:latin typeface="+mn-lt"/>
                <a:ea typeface="+mn-ea"/>
                <a:cs typeface="+mn-cs"/>
              </a:rPr>
              <a:t> data that formed</a:t>
            </a:r>
            <a:r>
              <a:rPr lang="en-GB" sz="1200" kern="1200" baseline="0" dirty="0" smtClean="0">
                <a:solidFill>
                  <a:schemeClr val="tx1"/>
                </a:solidFill>
                <a:effectLst/>
                <a:latin typeface="+mn-lt"/>
                <a:ea typeface="+mn-ea"/>
                <a:cs typeface="+mn-cs"/>
              </a:rPr>
              <a:t> the basis of this chart is</a:t>
            </a:r>
            <a:r>
              <a:rPr lang="en-GB" sz="1200" kern="1200" dirty="0" smtClean="0">
                <a:solidFill>
                  <a:schemeClr val="tx1"/>
                </a:solidFill>
                <a:effectLst/>
                <a:latin typeface="+mn-lt"/>
                <a:ea typeface="+mn-ea"/>
                <a:cs typeface="+mn-cs"/>
              </a:rPr>
              <a:t> available as part of the further education and skills SFR:</a:t>
            </a:r>
          </a:p>
          <a:p>
            <a:pPr marL="0" indent="0" rtl="0" eaLnBrk="1" fontAlgn="t" latinLnBrk="0" hangingPunct="1">
              <a:buFontTx/>
              <a:buNone/>
            </a:pPr>
            <a:r>
              <a:rPr lang="en-GB" sz="1200" kern="1200" dirty="0" smtClean="0">
                <a:solidFill>
                  <a:schemeClr val="tx1"/>
                </a:solidFill>
                <a:effectLst/>
                <a:latin typeface="+mn-lt"/>
                <a:ea typeface="+mn-ea"/>
                <a:cs typeface="+mn-cs"/>
              </a:rPr>
              <a:t>https://www.gov.uk/government/collections/further-education-and-skills-statistical-first-release-sfr</a:t>
            </a:r>
          </a:p>
          <a:p>
            <a:pPr marL="0" indent="0" rtl="0" eaLnBrk="1" fontAlgn="t" latinLnBrk="0" hangingPunct="1">
              <a:buFontTx/>
              <a:buNone/>
            </a:pPr>
            <a:endParaRPr lang="en-GB" sz="1200" b="0" i="0" u="none" strike="noStrike" kern="1200" dirty="0" smtClean="0">
              <a:solidFill>
                <a:schemeClr val="tx1"/>
              </a:solidFill>
              <a:effectLst/>
              <a:latin typeface="+mn-lt"/>
              <a:ea typeface="+mn-ea"/>
              <a:cs typeface="+mn-cs"/>
            </a:endParaRPr>
          </a:p>
          <a:p>
            <a:pPr marL="0" indent="0" rtl="0" eaLnBrk="1" fontAlgn="t" latinLnBrk="0" hangingPunct="1">
              <a:buFontTx/>
              <a:buNone/>
            </a:pPr>
            <a:r>
              <a:rPr lang="en-GB" sz="1200" b="0" i="0" u="none" strike="noStrike" kern="1200" dirty="0" smtClean="0">
                <a:solidFill>
                  <a:schemeClr val="tx1"/>
                </a:solidFill>
                <a:effectLst/>
                <a:latin typeface="+mn-lt"/>
                <a:ea typeface="+mn-ea"/>
                <a:cs typeface="+mn-cs"/>
              </a:rPr>
              <a:t>With</a:t>
            </a:r>
            <a:r>
              <a:rPr lang="en-GB" sz="1200" b="0" i="0" u="none" strike="noStrike" kern="1200" baseline="0" dirty="0" smtClean="0">
                <a:solidFill>
                  <a:schemeClr val="tx1"/>
                </a:solidFill>
                <a:effectLst/>
                <a:latin typeface="+mn-lt"/>
                <a:ea typeface="+mn-ea"/>
                <a:cs typeface="+mn-cs"/>
              </a:rPr>
              <a:t> the specific breakdown, by month and detailed level, available: (</a:t>
            </a:r>
            <a:r>
              <a:rPr lang="en-GB" sz="1200" b="0" i="0" u="none" strike="noStrike" kern="1200" dirty="0" smtClean="0">
                <a:solidFill>
                  <a:schemeClr val="tx1"/>
                </a:solidFill>
                <a:effectLst/>
                <a:latin typeface="+mn-lt"/>
                <a:ea typeface="+mn-ea"/>
                <a:cs typeface="+mn-cs"/>
              </a:rPr>
              <a:t>https://assets.publishing.service.gov.uk/government/uploads/system/uploads/attachment_data/file/761151/Monthly-apprenticeship-starts_SSA-Fwk-Std-Age-Level-Fund_Nov2018.xlsx), which may give</a:t>
            </a:r>
            <a:r>
              <a:rPr lang="en-GB" sz="1200" b="0" i="0" u="none" strike="noStrike" kern="1200" baseline="0" dirty="0" smtClean="0">
                <a:solidFill>
                  <a:schemeClr val="tx1"/>
                </a:solidFill>
                <a:effectLst/>
                <a:latin typeface="+mn-lt"/>
                <a:ea typeface="+mn-ea"/>
                <a:cs typeface="+mn-cs"/>
              </a:rPr>
              <a:t> slight rounding differences with the main summary tables.</a:t>
            </a:r>
          </a:p>
          <a:p>
            <a:pPr marL="0" indent="0" rtl="0" eaLnBrk="1" fontAlgn="t" latinLnBrk="0" hangingPunct="1">
              <a:buFontTx/>
              <a:buNone/>
            </a:pPr>
            <a:endParaRPr lang="en-GB" sz="1200" b="0" i="0" u="none" strike="noStrike" kern="1200" baseline="0" dirty="0" smtClean="0">
              <a:solidFill>
                <a:schemeClr val="tx1"/>
              </a:solidFill>
              <a:effectLst/>
              <a:latin typeface="+mn-lt"/>
              <a:ea typeface="+mn-ea"/>
              <a:cs typeface="+mn-cs"/>
            </a:endParaRPr>
          </a:p>
          <a:p>
            <a:pPr marL="0" indent="0" rtl="0" eaLnBrk="1" fontAlgn="t" latinLnBrk="0" hangingPunct="1">
              <a:buFontTx/>
              <a:buNone/>
            </a:pPr>
            <a:r>
              <a:rPr lang="en-GB" sz="1200" b="0" i="0" u="none" strike="noStrike" kern="1200" baseline="0" dirty="0" smtClean="0">
                <a:solidFill>
                  <a:schemeClr val="tx1"/>
                </a:solidFill>
                <a:effectLst/>
                <a:latin typeface="+mn-lt"/>
                <a:ea typeface="+mn-ea"/>
                <a:cs typeface="+mn-cs"/>
              </a:rPr>
              <a:t>Annex A includes an updated version of this slide with the latest publicly available information.</a:t>
            </a:r>
            <a:endParaRPr lang="en-GB"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5</a:t>
            </a:fld>
            <a:endParaRPr lang="en-GB" dirty="0"/>
          </a:p>
        </p:txBody>
      </p:sp>
    </p:spTree>
    <p:extLst>
      <p:ext uri="{BB962C8B-B14F-4D97-AF65-F5344CB8AC3E}">
        <p14:creationId xmlns:p14="http://schemas.microsoft.com/office/powerpoint/2010/main" val="385574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contained a version of the expected hours of off-the-job training using internal management information not currently in the public domain and as such, the charts on this slide have been redacted. The publicly available data that made up this slide is available as part of the further education and skills SFR:</a:t>
            </a:r>
          </a:p>
          <a:p>
            <a:r>
              <a:rPr lang="en-GB" sz="1200" u="sng" kern="1200" dirty="0" smtClean="0">
                <a:solidFill>
                  <a:schemeClr val="tx1"/>
                </a:solidFill>
                <a:effectLst/>
                <a:latin typeface="+mn-lt"/>
                <a:ea typeface="+mn-ea"/>
                <a:cs typeface="+mn-cs"/>
                <a:hlinkClick r:id="rId3"/>
              </a:rPr>
              <a:t>https://www.gov.uk/government/collections/further-education-and-skills-statistical-first-release-sfr</a:t>
            </a:r>
            <a:endParaRPr lang="en-GB" sz="1200" u="sng"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main text accompanying the November 2018 apprenticeship and levy statistics:</a:t>
            </a:r>
          </a:p>
          <a:p>
            <a:r>
              <a:rPr lang="en-GB" sz="1200" u="sng" kern="1200" dirty="0" smtClean="0">
                <a:solidFill>
                  <a:schemeClr val="tx1"/>
                </a:solidFill>
                <a:effectLst/>
                <a:latin typeface="+mn-lt"/>
                <a:ea typeface="+mn-ea"/>
                <a:cs typeface="+mn-cs"/>
                <a:hlinkClick r:id="rId4"/>
              </a:rPr>
              <a:t>https://www.gov.uk/government/statistics/apprenticeship-and-levy-statistics-november-2018</a:t>
            </a:r>
            <a:endParaRPr lang="en-GB" sz="1200" u="sng"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Annex A includes an updated version of this slide with the latest publicly available information.</a:t>
            </a:r>
          </a:p>
          <a:p>
            <a:pPr marL="0" indent="0" rtl="0" eaLnBrk="1" fontAlgn="t" latinLnBrk="0" hangingPunct="1">
              <a:buFontTx/>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6</a:t>
            </a:fld>
            <a:endParaRPr lang="en-GB" dirty="0"/>
          </a:p>
        </p:txBody>
      </p:sp>
    </p:spTree>
    <p:extLst>
      <p:ext uri="{BB962C8B-B14F-4D97-AF65-F5344CB8AC3E}">
        <p14:creationId xmlns:p14="http://schemas.microsoft.com/office/powerpoint/2010/main" val="388861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7</a:t>
            </a:fld>
            <a:endParaRPr lang="en-GB" dirty="0"/>
          </a:p>
        </p:txBody>
      </p:sp>
    </p:spTree>
    <p:extLst>
      <p:ext uri="{BB962C8B-B14F-4D97-AF65-F5344CB8AC3E}">
        <p14:creationId xmlns:p14="http://schemas.microsoft.com/office/powerpoint/2010/main" val="261899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The flow chart is from the ‘Employer guide to apprenticeships’:</a:t>
            </a:r>
          </a:p>
          <a:p>
            <a:pPr marL="0" indent="0">
              <a:buFontTx/>
              <a:buNone/>
            </a:pPr>
            <a:r>
              <a:rPr lang="en-GB" dirty="0" smtClean="0"/>
              <a:t>https://www.gov.uk/government/publications/apprenticeships-guide-for-employers</a:t>
            </a:r>
          </a:p>
          <a:p>
            <a:pPr marL="0" indent="0">
              <a:buFontTx/>
              <a:buNone/>
            </a:pPr>
            <a:endParaRPr lang="en-GB" dirty="0" smtClean="0"/>
          </a:p>
          <a:p>
            <a:pPr marL="0" indent="0">
              <a:buFontTx/>
              <a:buNone/>
            </a:pPr>
            <a:r>
              <a:rPr lang="en-GB" sz="1200" kern="1200" dirty="0" smtClean="0">
                <a:solidFill>
                  <a:srgbClr val="FF0000"/>
                </a:solidFill>
                <a:effectLst/>
                <a:latin typeface="+mn-lt"/>
                <a:ea typeface="+mn-ea"/>
                <a:cs typeface="+mn-cs"/>
              </a:rPr>
              <a:t>This was based on 2019-20 estimates prepared before the 2018 Budget announcements (which saw the 2019-20 budget increased to over £2.5 billion, with relevant increases in the budgets for the devolved administrations).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6499433A-E067-4B54-A634-15F140E10212}" type="slidenum">
              <a:rPr lang="en-GB" smtClean="0"/>
              <a:t>8</a:t>
            </a:fld>
            <a:endParaRPr lang="en-GB" dirty="0"/>
          </a:p>
        </p:txBody>
      </p:sp>
    </p:spTree>
    <p:extLst>
      <p:ext uri="{BB962C8B-B14F-4D97-AF65-F5344CB8AC3E}">
        <p14:creationId xmlns:p14="http://schemas.microsoft.com/office/powerpoint/2010/main" val="47507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smtClean="0">
                <a:solidFill>
                  <a:schemeClr val="tx1"/>
                </a:solidFill>
                <a:effectLst/>
                <a:latin typeface="+mn-lt"/>
                <a:ea typeface="+mn-ea"/>
                <a:cs typeface="+mn-cs"/>
              </a:rPr>
              <a:t>This slide was intended to illustrate the broad point that the levy is a finite resource.</a:t>
            </a:r>
          </a:p>
          <a:p>
            <a:pPr marL="0" indent="0">
              <a:buFontTx/>
              <a:buNone/>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This chart presented a scenario prepared internally by the IFA about a year ago for policy discussion purposes. It was one of a number of possible illustrative projections and was not meant to be used publicly.</a:t>
            </a:r>
          </a:p>
          <a:p>
            <a:pPr marL="0" indent="0">
              <a:buFontTx/>
              <a:buNone/>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We will not be able to provide any details of the scenario modelled, as the data is not considered reliable for public consumption. To do so would be misleading, and risk compromising public understanding of the programme. </a:t>
            </a:r>
          </a:p>
          <a:p>
            <a:pPr marL="0" indent="0">
              <a:buFontTx/>
              <a:buNone/>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Further questions about this slide should be directed to the Department for Education.</a:t>
            </a:r>
          </a:p>
          <a:p>
            <a:pPr marL="0" indent="0">
              <a:buFontTx/>
              <a:buNone/>
            </a:pPr>
            <a:endParaRPr lang="en-GB" dirty="0"/>
          </a:p>
        </p:txBody>
      </p:sp>
      <p:sp>
        <p:nvSpPr>
          <p:cNvPr id="4" name="Slide Number Placeholder 3"/>
          <p:cNvSpPr>
            <a:spLocks noGrp="1"/>
          </p:cNvSpPr>
          <p:nvPr>
            <p:ph type="sldNum" sz="quarter" idx="10"/>
          </p:nvPr>
        </p:nvSpPr>
        <p:spPr/>
        <p:txBody>
          <a:bodyPr/>
          <a:lstStyle/>
          <a:p>
            <a:fld id="{6499433A-E067-4B54-A634-15F140E10212}" type="slidenum">
              <a:rPr lang="en-GB" smtClean="0"/>
              <a:t>9</a:t>
            </a:fld>
            <a:endParaRPr lang="en-GB" dirty="0"/>
          </a:p>
        </p:txBody>
      </p:sp>
    </p:spTree>
    <p:extLst>
      <p:ext uri="{BB962C8B-B14F-4D97-AF65-F5344CB8AC3E}">
        <p14:creationId xmlns:p14="http://schemas.microsoft.com/office/powerpoint/2010/main" val="37962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sp>
        <p:nvSpPr>
          <p:cNvPr id="3" name="object 2"/>
          <p:cNvSpPr/>
          <p:nvPr userDrawn="1"/>
        </p:nvSpPr>
        <p:spPr>
          <a:xfrm>
            <a:off x="825" y="1397282"/>
            <a:ext cx="9138272" cy="5460716"/>
          </a:xfrm>
          <a:custGeom>
            <a:avLst/>
            <a:gdLst/>
            <a:ahLst/>
            <a:cxnLst/>
            <a:rect l="l" t="t" r="r" b="b"/>
            <a:pathLst>
              <a:path w="9138272" h="5460716">
                <a:moveTo>
                  <a:pt x="6350663" y="0"/>
                </a:moveTo>
                <a:lnTo>
                  <a:pt x="5802673" y="4779"/>
                </a:lnTo>
                <a:lnTo>
                  <a:pt x="5227036" y="26422"/>
                </a:lnTo>
                <a:lnTo>
                  <a:pt x="4629571" y="63031"/>
                </a:lnTo>
                <a:lnTo>
                  <a:pt x="4016099" y="112711"/>
                </a:lnTo>
                <a:lnTo>
                  <a:pt x="3392438" y="173565"/>
                </a:lnTo>
                <a:lnTo>
                  <a:pt x="2764410" y="243696"/>
                </a:lnTo>
                <a:lnTo>
                  <a:pt x="2137834" y="321209"/>
                </a:lnTo>
                <a:lnTo>
                  <a:pt x="1518530" y="404208"/>
                </a:lnTo>
                <a:lnTo>
                  <a:pt x="9" y="629959"/>
                </a:lnTo>
                <a:lnTo>
                  <a:pt x="0" y="5460716"/>
                </a:lnTo>
                <a:lnTo>
                  <a:pt x="9138272" y="5460716"/>
                </a:lnTo>
                <a:lnTo>
                  <a:pt x="9138272" y="686787"/>
                </a:lnTo>
                <a:lnTo>
                  <a:pt x="9007411" y="586029"/>
                </a:lnTo>
                <a:lnTo>
                  <a:pt x="8751817" y="429080"/>
                </a:lnTo>
                <a:lnTo>
                  <a:pt x="8472205" y="295413"/>
                </a:lnTo>
                <a:lnTo>
                  <a:pt x="8149750" y="187435"/>
                </a:lnTo>
                <a:lnTo>
                  <a:pt x="7770549" y="105800"/>
                </a:lnTo>
                <a:lnTo>
                  <a:pt x="7340421" y="48614"/>
                </a:lnTo>
                <a:lnTo>
                  <a:pt x="6865185" y="13979"/>
                </a:lnTo>
                <a:lnTo>
                  <a:pt x="6350663" y="0"/>
                </a:lnTo>
                <a:close/>
              </a:path>
            </a:pathLst>
          </a:custGeom>
          <a:solidFill>
            <a:srgbClr val="0785C6"/>
          </a:solidFill>
        </p:spPr>
        <p:txBody>
          <a:bodyPr wrap="square" lIns="0" tIns="0" rIns="0" bIns="0" rtlCol="0">
            <a:noAutofit/>
          </a:bodyPr>
          <a:lstStyle/>
          <a:p>
            <a:endParaRPr dirty="0"/>
          </a:p>
        </p:txBody>
      </p:sp>
      <p:sp>
        <p:nvSpPr>
          <p:cNvPr id="6" name="object 5"/>
          <p:cNvSpPr txBox="1"/>
          <p:nvPr userDrawn="1"/>
        </p:nvSpPr>
        <p:spPr>
          <a:xfrm>
            <a:off x="781447" y="2515570"/>
            <a:ext cx="7295753" cy="1443146"/>
          </a:xfrm>
          <a:prstGeom prst="rect">
            <a:avLst/>
          </a:prstGeom>
        </p:spPr>
        <p:txBody>
          <a:bodyPr vert="horz" wrap="square" lIns="0" tIns="0" rIns="0" bIns="0" rtlCol="0">
            <a:noAutofit/>
          </a:bodyPr>
          <a:lstStyle/>
          <a:p>
            <a:pPr marL="12700" marR="12700">
              <a:lnSpc>
                <a:spcPts val="4100"/>
              </a:lnSpc>
            </a:pPr>
            <a:r>
              <a:rPr lang="en-GB" sz="3800" b="1" dirty="0">
                <a:solidFill>
                  <a:srgbClr val="FFFFFF"/>
                </a:solidFill>
                <a:latin typeface="Arial"/>
                <a:cs typeface="Arial"/>
              </a:rPr>
              <a:t>Presentation title</a:t>
            </a:r>
            <a:endParaRPr sz="3800" dirty="0">
              <a:latin typeface="Arial"/>
              <a:cs typeface="Arial"/>
            </a:endParaRPr>
          </a:p>
        </p:txBody>
      </p:sp>
      <p:sp>
        <p:nvSpPr>
          <p:cNvPr id="7" name="object 6"/>
          <p:cNvSpPr txBox="1"/>
          <p:nvPr userDrawn="1"/>
        </p:nvSpPr>
        <p:spPr>
          <a:xfrm>
            <a:off x="799546" y="4095874"/>
            <a:ext cx="2858053" cy="351779"/>
          </a:xfrm>
          <a:prstGeom prst="rect">
            <a:avLst/>
          </a:prstGeom>
        </p:spPr>
        <p:txBody>
          <a:bodyPr vert="horz" wrap="square" lIns="0" tIns="0" rIns="0" bIns="0" rtlCol="0">
            <a:noAutofit/>
          </a:bodyPr>
          <a:lstStyle/>
          <a:p>
            <a:pPr marL="12700">
              <a:lnSpc>
                <a:spcPct val="100000"/>
              </a:lnSpc>
            </a:pPr>
            <a:r>
              <a:rPr lang="en-GB" sz="1800" dirty="0">
                <a:solidFill>
                  <a:srgbClr val="FFFFFF"/>
                </a:solidFill>
                <a:latin typeface="Arial"/>
                <a:cs typeface="Arial"/>
              </a:rPr>
              <a:t>Presented by</a:t>
            </a:r>
            <a:endParaRPr sz="1800" dirty="0">
              <a:latin typeface="Arial"/>
              <a:cs typeface="Arial"/>
            </a:endParaRPr>
          </a:p>
        </p:txBody>
      </p:sp>
      <p:sp>
        <p:nvSpPr>
          <p:cNvPr id="8" name="object 7"/>
          <p:cNvSpPr txBox="1"/>
          <p:nvPr userDrawn="1"/>
        </p:nvSpPr>
        <p:spPr>
          <a:xfrm>
            <a:off x="7924800" y="160878"/>
            <a:ext cx="845185" cy="224790"/>
          </a:xfrm>
          <a:prstGeom prst="rect">
            <a:avLst/>
          </a:prstGeom>
        </p:spPr>
        <p:txBody>
          <a:bodyPr vert="horz" wrap="square" lIns="0" tIns="0" rIns="0" bIns="0" rtlCol="0">
            <a:noAutofit/>
          </a:bodyPr>
          <a:lstStyle/>
          <a:p>
            <a:pPr marL="12700">
              <a:lnSpc>
                <a:spcPct val="100000"/>
              </a:lnSpc>
            </a:pPr>
            <a:r>
              <a:rPr sz="1400" b="1" spc="-10" dirty="0">
                <a:solidFill>
                  <a:srgbClr val="333E47"/>
                </a:solidFill>
                <a:latin typeface="Arial"/>
                <a:cs typeface="Arial"/>
              </a:rPr>
              <a:t>OFFICIAL</a:t>
            </a:r>
            <a:endParaRPr sz="1400" dirty="0">
              <a:latin typeface="Arial"/>
              <a:cs typeface="Arial"/>
            </a:endParaRPr>
          </a:p>
        </p:txBody>
      </p:sp>
      <p:sp>
        <p:nvSpPr>
          <p:cNvPr id="9" name="object 6"/>
          <p:cNvSpPr txBox="1"/>
          <p:nvPr userDrawn="1"/>
        </p:nvSpPr>
        <p:spPr>
          <a:xfrm>
            <a:off x="799546" y="5943600"/>
            <a:ext cx="2858053" cy="351779"/>
          </a:xfrm>
          <a:prstGeom prst="rect">
            <a:avLst/>
          </a:prstGeom>
        </p:spPr>
        <p:txBody>
          <a:bodyPr vert="horz" wrap="square" lIns="0" tIns="0" rIns="0" bIns="0" rtlCol="0">
            <a:noAutofit/>
          </a:bodyPr>
          <a:lstStyle/>
          <a:p>
            <a:pPr marL="12700">
              <a:lnSpc>
                <a:spcPct val="100000"/>
              </a:lnSpc>
            </a:pPr>
            <a:r>
              <a:rPr lang="en-GB" sz="1400" dirty="0">
                <a:solidFill>
                  <a:schemeClr val="tx1"/>
                </a:solidFill>
                <a:latin typeface="Arial"/>
                <a:cs typeface="Arial"/>
              </a:rPr>
              <a:t>[Date]</a:t>
            </a:r>
            <a:endParaRPr sz="1400" dirty="0">
              <a:solidFill>
                <a:schemeClr val="tx1"/>
              </a:solidFill>
              <a:latin typeface="Arial"/>
              <a:cs typeface="Arial"/>
            </a:endParaRPr>
          </a:p>
        </p:txBody>
      </p:sp>
    </p:spTree>
    <p:extLst>
      <p:ext uri="{BB962C8B-B14F-4D97-AF65-F5344CB8AC3E}">
        <p14:creationId xmlns:p14="http://schemas.microsoft.com/office/powerpoint/2010/main" val="335534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609600"/>
            <a:ext cx="7536830" cy="390424"/>
          </a:xfrm>
        </p:spPr>
        <p:txBody>
          <a:bodyPr lIns="0" tIns="0" rIns="0" bIns="0"/>
          <a:lstStyle>
            <a:lvl1pPr>
              <a:defRPr>
                <a:solidFill>
                  <a:srgbClr val="0070C0"/>
                </a:solidFill>
              </a:defRPr>
            </a:lvl1pPr>
          </a:lstStyle>
          <a:p>
            <a:endParaRPr dirty="0"/>
          </a:p>
        </p:txBody>
      </p:sp>
      <p:sp>
        <p:nvSpPr>
          <p:cNvPr id="3" name="Holder 3"/>
          <p:cNvSpPr>
            <a:spLocks noGrp="1"/>
          </p:cNvSpPr>
          <p:nvPr>
            <p:ph type="body" idx="1"/>
          </p:nvPr>
        </p:nvSpPr>
        <p:spPr/>
        <p:txBody>
          <a:bodyPr lIns="0" tIns="0" rIns="0" bIns="0">
            <a:normAutofit/>
          </a:bodyPr>
          <a:lstStyle/>
          <a:p>
            <a:endParaRPr dirty="0"/>
          </a:p>
        </p:txBody>
      </p:sp>
      <p:sp>
        <p:nvSpPr>
          <p:cNvPr id="6" name="Holder 6"/>
          <p:cNvSpPr>
            <a:spLocks noGrp="1"/>
          </p:cNvSpPr>
          <p:nvPr>
            <p:ph type="sldNum" sz="quarter" idx="7"/>
          </p:nvPr>
        </p:nvSpPr>
        <p:spPr/>
        <p:txBody>
          <a:bodyPr lIns="0" tIns="0" rIns="0" bIns="0"/>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cxnSp>
        <p:nvCxnSpPr>
          <p:cNvPr id="5" name="Straight Connector 4"/>
          <p:cNvCxnSpPr/>
          <p:nvPr userDrawn="1"/>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199" y="63246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solidFill>
                  <a:srgbClr val="0070C0"/>
                </a:solidFill>
              </a:defRPr>
            </a:lvl1pPr>
          </a:lstStyle>
          <a:p>
            <a:endParaRPr dirty="0"/>
          </a:p>
        </p:txBody>
      </p:sp>
      <p:sp>
        <p:nvSpPr>
          <p:cNvPr id="3" name="Holder 3"/>
          <p:cNvSpPr>
            <a:spLocks noGrp="1"/>
          </p:cNvSpPr>
          <p:nvPr>
            <p:ph sz="half" idx="2"/>
          </p:nvPr>
        </p:nvSpPr>
        <p:spPr>
          <a:xfrm>
            <a:off x="803584" y="1981200"/>
            <a:ext cx="3631256" cy="4122420"/>
          </a:xfrm>
          <a:prstGeom prst="rect">
            <a:avLst/>
          </a:prstGeom>
          <a:solidFill>
            <a:schemeClr val="bg1">
              <a:lumMod val="85000"/>
            </a:schemeClr>
          </a:solidFill>
        </p:spPr>
        <p:txBody>
          <a:bodyPr wrap="square" lIns="0" tIns="0" rIns="0" bIns="0">
            <a:normAutofit/>
          </a:bodyPr>
          <a:lstStyle/>
          <a:p>
            <a:endParaRPr dirty="0"/>
          </a:p>
        </p:txBody>
      </p:sp>
      <p:sp>
        <p:nvSpPr>
          <p:cNvPr id="4" name="Holder 4"/>
          <p:cNvSpPr>
            <a:spLocks noGrp="1"/>
          </p:cNvSpPr>
          <p:nvPr>
            <p:ph sz="half" idx="3"/>
          </p:nvPr>
        </p:nvSpPr>
        <p:spPr>
          <a:xfrm>
            <a:off x="4709158" y="1981200"/>
            <a:ext cx="3977641" cy="4122420"/>
          </a:xfrm>
          <a:prstGeom prst="rect">
            <a:avLst/>
          </a:prstGeom>
          <a:solidFill>
            <a:schemeClr val="bg1">
              <a:lumMod val="85000"/>
            </a:schemeClr>
          </a:solidFill>
        </p:spPr>
        <p:txBody>
          <a:bodyPr wrap="square" lIns="0" tIns="0" rIns="0" bIns="0">
            <a:normAutofit/>
          </a:bodyPr>
          <a:lstStyle/>
          <a:p>
            <a:endParaRPr dirty="0"/>
          </a:p>
        </p:txBody>
      </p:sp>
      <p:sp>
        <p:nvSpPr>
          <p:cNvPr id="7" name="Holder 7"/>
          <p:cNvSpPr>
            <a:spLocks noGrp="1"/>
          </p:cNvSpPr>
          <p:nvPr>
            <p:ph type="sldNum" sz="quarter" idx="7"/>
          </p:nvPr>
        </p:nvSpPr>
        <p:spPr/>
        <p:txBody>
          <a:bodyPr lIns="0" tIns="0" rIns="0" bIns="0"/>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200" y="76200"/>
            <a:ext cx="1447800" cy="376321"/>
          </a:xfrm>
          <a:prstGeom prst="rect">
            <a:avLst/>
          </a:prstGeom>
          <a:blipFill>
            <a:blip r:embed="rId2" cstate="print"/>
            <a:stretch>
              <a:fillRect/>
            </a:stretch>
          </a:blipFill>
        </p:spPr>
        <p:txBody>
          <a:bodyPr wrap="square" lIns="0" tIns="0" rIns="0" bIns="0" rtlCol="0">
            <a:noAutofit/>
          </a:bodyPr>
          <a:lstStyle/>
          <a:p>
            <a:endParaRPr dirty="0"/>
          </a:p>
        </p:txBody>
      </p:sp>
      <p:sp>
        <p:nvSpPr>
          <p:cNvPr id="2" name="Holder 2"/>
          <p:cNvSpPr>
            <a:spLocks noGrp="1"/>
          </p:cNvSpPr>
          <p:nvPr>
            <p:ph type="title"/>
          </p:nvPr>
        </p:nvSpPr>
        <p:spPr/>
        <p:txBody>
          <a:bodyPr lIns="0" tIns="0" rIns="0" bIns="0"/>
          <a:lstStyle/>
          <a:p>
            <a:endParaRPr dirty="0"/>
          </a:p>
        </p:txBody>
      </p:sp>
      <p:sp>
        <p:nvSpPr>
          <p:cNvPr id="5" name="Holder 5"/>
          <p:cNvSpPr>
            <a:spLocks noGrp="1"/>
          </p:cNvSpPr>
          <p:nvPr>
            <p:ph type="sldNum" sz="quarter" idx="7"/>
          </p:nvPr>
        </p:nvSpPr>
        <p:spPr/>
        <p:txBody>
          <a:bodyPr lIns="0" tIns="0" rIns="0" bIns="0"/>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sp>
        <p:nvSpPr>
          <p:cNvPr id="5" name="bk object 16"/>
          <p:cNvSpPr/>
          <p:nvPr userDrawn="1"/>
        </p:nvSpPr>
        <p:spPr>
          <a:xfrm>
            <a:off x="6651452" y="385679"/>
            <a:ext cx="2263948" cy="633946"/>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3584" y="676376"/>
            <a:ext cx="7536830" cy="390424"/>
          </a:xfrm>
          <a:prstGeom prst="rect">
            <a:avLst/>
          </a:prstGeom>
        </p:spPr>
        <p:txBody>
          <a:bodyPr wrap="square" lIns="0" tIns="0" rIns="0" bIns="0">
            <a:noAutofit/>
          </a:bodyPr>
          <a:lstStyle/>
          <a:p>
            <a:endParaRPr dirty="0"/>
          </a:p>
        </p:txBody>
      </p:sp>
      <p:sp>
        <p:nvSpPr>
          <p:cNvPr id="3" name="Holder 3"/>
          <p:cNvSpPr>
            <a:spLocks noGrp="1"/>
          </p:cNvSpPr>
          <p:nvPr>
            <p:ph type="body" idx="1"/>
          </p:nvPr>
        </p:nvSpPr>
        <p:spPr>
          <a:xfrm>
            <a:off x="803597" y="1953573"/>
            <a:ext cx="7536804" cy="2176428"/>
          </a:xfrm>
          <a:prstGeom prst="rect">
            <a:avLst/>
          </a:prstGeom>
        </p:spPr>
        <p:txBody>
          <a:bodyPr wrap="square" lIns="0" tIns="0" rIns="0" bIns="0">
            <a:normAutofit/>
          </a:bodyPr>
          <a:lstStyle/>
          <a:p>
            <a:endParaRPr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sz="1400">
                <a:solidFill>
                  <a:srgbClr val="0070C0"/>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cxnSp>
        <p:nvCxnSpPr>
          <p:cNvPr id="8" name="Straight Connector 7"/>
          <p:cNvCxnSpPr/>
          <p:nvPr userDrawn="1"/>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200"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28" y="1365516"/>
            <a:ext cx="9138272" cy="5492484"/>
          </a:xfrm>
          <a:custGeom>
            <a:avLst/>
            <a:gdLst/>
            <a:ahLst/>
            <a:cxnLst/>
            <a:rect l="l" t="t" r="r" b="b"/>
            <a:pathLst>
              <a:path w="9138272" h="5460716">
                <a:moveTo>
                  <a:pt x="6350663" y="0"/>
                </a:moveTo>
                <a:lnTo>
                  <a:pt x="5802673" y="4779"/>
                </a:lnTo>
                <a:lnTo>
                  <a:pt x="5227036" y="26422"/>
                </a:lnTo>
                <a:lnTo>
                  <a:pt x="4629571" y="63031"/>
                </a:lnTo>
                <a:lnTo>
                  <a:pt x="4016099" y="112711"/>
                </a:lnTo>
                <a:lnTo>
                  <a:pt x="3392438" y="173565"/>
                </a:lnTo>
                <a:lnTo>
                  <a:pt x="2764410" y="243696"/>
                </a:lnTo>
                <a:lnTo>
                  <a:pt x="2137834" y="321209"/>
                </a:lnTo>
                <a:lnTo>
                  <a:pt x="1518530" y="404208"/>
                </a:lnTo>
                <a:lnTo>
                  <a:pt x="9" y="629959"/>
                </a:lnTo>
                <a:lnTo>
                  <a:pt x="0" y="5460716"/>
                </a:lnTo>
                <a:lnTo>
                  <a:pt x="9138272" y="5460716"/>
                </a:lnTo>
                <a:lnTo>
                  <a:pt x="9138272" y="686787"/>
                </a:lnTo>
                <a:lnTo>
                  <a:pt x="9007411" y="586029"/>
                </a:lnTo>
                <a:lnTo>
                  <a:pt x="8751817" y="429080"/>
                </a:lnTo>
                <a:lnTo>
                  <a:pt x="8472205" y="295413"/>
                </a:lnTo>
                <a:lnTo>
                  <a:pt x="8149750" y="187435"/>
                </a:lnTo>
                <a:lnTo>
                  <a:pt x="7770549" y="105800"/>
                </a:lnTo>
                <a:lnTo>
                  <a:pt x="7340421" y="48614"/>
                </a:lnTo>
                <a:lnTo>
                  <a:pt x="6865185" y="13979"/>
                </a:lnTo>
                <a:lnTo>
                  <a:pt x="6350663" y="0"/>
                </a:lnTo>
                <a:close/>
              </a:path>
            </a:pathLst>
          </a:custGeom>
          <a:solidFill>
            <a:srgbClr val="0785C6"/>
          </a:solidFill>
        </p:spPr>
        <p:txBody>
          <a:bodyPr wrap="square" lIns="0" tIns="0" rIns="0" bIns="0" rtlCol="0">
            <a:noAutofit/>
          </a:bodyPr>
          <a:lstStyle/>
          <a:p>
            <a:endParaRPr dirty="0"/>
          </a:p>
        </p:txBody>
      </p:sp>
      <p:sp>
        <p:nvSpPr>
          <p:cNvPr id="3" name="object 3"/>
          <p:cNvSpPr/>
          <p:nvPr/>
        </p:nvSpPr>
        <p:spPr>
          <a:xfrm>
            <a:off x="4857918" y="2115357"/>
            <a:ext cx="4282754" cy="4431758"/>
          </a:xfrm>
          <a:custGeom>
            <a:avLst/>
            <a:gdLst/>
            <a:ahLst/>
            <a:cxnLst/>
            <a:rect l="l" t="t" r="r" b="b"/>
            <a:pathLst>
              <a:path w="4282754" h="4431758">
                <a:moveTo>
                  <a:pt x="1790091" y="3210106"/>
                </a:moveTo>
                <a:lnTo>
                  <a:pt x="1735502" y="3211216"/>
                </a:lnTo>
                <a:lnTo>
                  <a:pt x="1682973" y="3213837"/>
                </a:lnTo>
                <a:lnTo>
                  <a:pt x="1632529" y="3218206"/>
                </a:lnTo>
                <a:lnTo>
                  <a:pt x="1584110" y="3224580"/>
                </a:lnTo>
                <a:lnTo>
                  <a:pt x="1538002" y="3233148"/>
                </a:lnTo>
                <a:lnTo>
                  <a:pt x="1493971" y="3244197"/>
                </a:lnTo>
                <a:lnTo>
                  <a:pt x="1452129" y="3257950"/>
                </a:lnTo>
                <a:lnTo>
                  <a:pt x="1412503" y="3274645"/>
                </a:lnTo>
                <a:lnTo>
                  <a:pt x="1375118" y="3294522"/>
                </a:lnTo>
                <a:lnTo>
                  <a:pt x="1340000" y="3317818"/>
                </a:lnTo>
                <a:lnTo>
                  <a:pt x="1307176" y="3344772"/>
                </a:lnTo>
                <a:lnTo>
                  <a:pt x="1276671" y="3375623"/>
                </a:lnTo>
                <a:lnTo>
                  <a:pt x="1248511" y="3410610"/>
                </a:lnTo>
                <a:lnTo>
                  <a:pt x="1222497" y="3452542"/>
                </a:lnTo>
                <a:lnTo>
                  <a:pt x="1198358" y="3503472"/>
                </a:lnTo>
                <a:lnTo>
                  <a:pt x="1176011" y="3562495"/>
                </a:lnTo>
                <a:lnTo>
                  <a:pt x="1155371" y="3628709"/>
                </a:lnTo>
                <a:lnTo>
                  <a:pt x="1136357" y="3701209"/>
                </a:lnTo>
                <a:lnTo>
                  <a:pt x="1118886" y="3779092"/>
                </a:lnTo>
                <a:lnTo>
                  <a:pt x="1102873" y="3861453"/>
                </a:lnTo>
                <a:lnTo>
                  <a:pt x="1088237" y="3947390"/>
                </a:lnTo>
                <a:lnTo>
                  <a:pt x="1074894" y="4035998"/>
                </a:lnTo>
                <a:lnTo>
                  <a:pt x="1062761" y="4126374"/>
                </a:lnTo>
                <a:lnTo>
                  <a:pt x="1051755" y="4217614"/>
                </a:lnTo>
                <a:lnTo>
                  <a:pt x="1041793" y="4308814"/>
                </a:lnTo>
                <a:lnTo>
                  <a:pt x="1032791" y="4399071"/>
                </a:lnTo>
                <a:lnTo>
                  <a:pt x="1029788" y="4431758"/>
                </a:lnTo>
                <a:lnTo>
                  <a:pt x="2074611" y="4431758"/>
                </a:lnTo>
                <a:lnTo>
                  <a:pt x="2111665" y="4409807"/>
                </a:lnTo>
                <a:lnTo>
                  <a:pt x="2174741" y="4369319"/>
                </a:lnTo>
                <a:lnTo>
                  <a:pt x="2231337" y="4329229"/>
                </a:lnTo>
                <a:lnTo>
                  <a:pt x="2280566" y="4289735"/>
                </a:lnTo>
                <a:lnTo>
                  <a:pt x="2321544" y="4251038"/>
                </a:lnTo>
                <a:lnTo>
                  <a:pt x="2353386" y="4213339"/>
                </a:lnTo>
                <a:lnTo>
                  <a:pt x="2377957" y="4175747"/>
                </a:lnTo>
                <a:lnTo>
                  <a:pt x="2397871" y="4137202"/>
                </a:lnTo>
                <a:lnTo>
                  <a:pt x="2413362" y="4097655"/>
                </a:lnTo>
                <a:lnTo>
                  <a:pt x="2424665" y="4057058"/>
                </a:lnTo>
                <a:lnTo>
                  <a:pt x="2432016" y="4015361"/>
                </a:lnTo>
                <a:lnTo>
                  <a:pt x="2435649" y="3972516"/>
                </a:lnTo>
                <a:lnTo>
                  <a:pt x="2435798" y="3928472"/>
                </a:lnTo>
                <a:lnTo>
                  <a:pt x="2432700" y="3883181"/>
                </a:lnTo>
                <a:lnTo>
                  <a:pt x="2426589" y="3836595"/>
                </a:lnTo>
                <a:lnTo>
                  <a:pt x="2417700" y="3788664"/>
                </a:lnTo>
                <a:lnTo>
                  <a:pt x="2406268" y="3739338"/>
                </a:lnTo>
                <a:lnTo>
                  <a:pt x="2392528" y="3688569"/>
                </a:lnTo>
                <a:lnTo>
                  <a:pt x="2376714" y="3636308"/>
                </a:lnTo>
                <a:lnTo>
                  <a:pt x="2359062" y="3582506"/>
                </a:lnTo>
                <a:lnTo>
                  <a:pt x="2339807" y="3527114"/>
                </a:lnTo>
                <a:lnTo>
                  <a:pt x="2319184" y="3470082"/>
                </a:lnTo>
                <a:lnTo>
                  <a:pt x="2297427" y="3411362"/>
                </a:lnTo>
                <a:lnTo>
                  <a:pt x="2251454" y="3288660"/>
                </a:lnTo>
                <a:lnTo>
                  <a:pt x="2227707" y="3224580"/>
                </a:lnTo>
                <a:lnTo>
                  <a:pt x="1905345" y="3211462"/>
                </a:lnTo>
                <a:lnTo>
                  <a:pt x="1846714" y="3210267"/>
                </a:lnTo>
                <a:lnTo>
                  <a:pt x="1790091" y="3210106"/>
                </a:lnTo>
              </a:path>
              <a:path w="4282754" h="4431758">
                <a:moveTo>
                  <a:pt x="3392028" y="3210134"/>
                </a:moveTo>
                <a:lnTo>
                  <a:pt x="3335405" y="3210295"/>
                </a:lnTo>
                <a:lnTo>
                  <a:pt x="3276775" y="3211489"/>
                </a:lnTo>
                <a:lnTo>
                  <a:pt x="2954413" y="3224606"/>
                </a:lnTo>
                <a:lnTo>
                  <a:pt x="2930666" y="3288685"/>
                </a:lnTo>
                <a:lnTo>
                  <a:pt x="2884693" y="3411387"/>
                </a:lnTo>
                <a:lnTo>
                  <a:pt x="2862936" y="3470107"/>
                </a:lnTo>
                <a:lnTo>
                  <a:pt x="2842312" y="3527139"/>
                </a:lnTo>
                <a:lnTo>
                  <a:pt x="2823057" y="3582532"/>
                </a:lnTo>
                <a:lnTo>
                  <a:pt x="2805406" y="3636334"/>
                </a:lnTo>
                <a:lnTo>
                  <a:pt x="2789592" y="3688595"/>
                </a:lnTo>
                <a:lnTo>
                  <a:pt x="2775852" y="3739364"/>
                </a:lnTo>
                <a:lnTo>
                  <a:pt x="2764420" y="3788690"/>
                </a:lnTo>
                <a:lnTo>
                  <a:pt x="2755530" y="3836623"/>
                </a:lnTo>
                <a:lnTo>
                  <a:pt x="2749419" y="3883210"/>
                </a:lnTo>
                <a:lnTo>
                  <a:pt x="2746321" y="3928501"/>
                </a:lnTo>
                <a:lnTo>
                  <a:pt x="2746471" y="3972545"/>
                </a:lnTo>
                <a:lnTo>
                  <a:pt x="2750104" y="4015392"/>
                </a:lnTo>
                <a:lnTo>
                  <a:pt x="2757454" y="4057090"/>
                </a:lnTo>
                <a:lnTo>
                  <a:pt x="2768758" y="4097689"/>
                </a:lnTo>
                <a:lnTo>
                  <a:pt x="2784249" y="4137236"/>
                </a:lnTo>
                <a:lnTo>
                  <a:pt x="2804163" y="4175783"/>
                </a:lnTo>
                <a:lnTo>
                  <a:pt x="2828734" y="4213377"/>
                </a:lnTo>
                <a:lnTo>
                  <a:pt x="2860576" y="4251075"/>
                </a:lnTo>
                <a:lnTo>
                  <a:pt x="2901554" y="4289770"/>
                </a:lnTo>
                <a:lnTo>
                  <a:pt x="2950783" y="4329262"/>
                </a:lnTo>
                <a:lnTo>
                  <a:pt x="3007379" y="4369351"/>
                </a:lnTo>
                <a:lnTo>
                  <a:pt x="3070455" y="4409838"/>
                </a:lnTo>
                <a:lnTo>
                  <a:pt x="3107457" y="4431758"/>
                </a:lnTo>
                <a:lnTo>
                  <a:pt x="4152333" y="4431758"/>
                </a:lnTo>
                <a:lnTo>
                  <a:pt x="4149332" y="4399100"/>
                </a:lnTo>
                <a:lnTo>
                  <a:pt x="4140330" y="4308842"/>
                </a:lnTo>
                <a:lnTo>
                  <a:pt x="4130367" y="4217641"/>
                </a:lnTo>
                <a:lnTo>
                  <a:pt x="4119360" y="4126401"/>
                </a:lnTo>
                <a:lnTo>
                  <a:pt x="4107227" y="4036025"/>
                </a:lnTo>
                <a:lnTo>
                  <a:pt x="4093883" y="3947416"/>
                </a:lnTo>
                <a:lnTo>
                  <a:pt x="4079247" y="3861479"/>
                </a:lnTo>
                <a:lnTo>
                  <a:pt x="4063234" y="3779117"/>
                </a:lnTo>
                <a:lnTo>
                  <a:pt x="4045762" y="3701235"/>
                </a:lnTo>
                <a:lnTo>
                  <a:pt x="4026748" y="3628735"/>
                </a:lnTo>
                <a:lnTo>
                  <a:pt x="4006109" y="3562521"/>
                </a:lnTo>
                <a:lnTo>
                  <a:pt x="3983761" y="3503497"/>
                </a:lnTo>
                <a:lnTo>
                  <a:pt x="3959622" y="3452568"/>
                </a:lnTo>
                <a:lnTo>
                  <a:pt x="3933609" y="3410635"/>
                </a:lnTo>
                <a:lnTo>
                  <a:pt x="3905449" y="3375650"/>
                </a:lnTo>
                <a:lnTo>
                  <a:pt x="3874944" y="3344800"/>
                </a:lnTo>
                <a:lnTo>
                  <a:pt x="3842119" y="3317847"/>
                </a:lnTo>
                <a:lnTo>
                  <a:pt x="3807002" y="3294552"/>
                </a:lnTo>
                <a:lnTo>
                  <a:pt x="3769617" y="3274676"/>
                </a:lnTo>
                <a:lnTo>
                  <a:pt x="3729991" y="3257981"/>
                </a:lnTo>
                <a:lnTo>
                  <a:pt x="3688149" y="3244228"/>
                </a:lnTo>
                <a:lnTo>
                  <a:pt x="3644118" y="3233179"/>
                </a:lnTo>
                <a:lnTo>
                  <a:pt x="3597923" y="3224595"/>
                </a:lnTo>
                <a:lnTo>
                  <a:pt x="3549591" y="3218237"/>
                </a:lnTo>
                <a:lnTo>
                  <a:pt x="3499147" y="3213866"/>
                </a:lnTo>
                <a:lnTo>
                  <a:pt x="3446617" y="3211245"/>
                </a:lnTo>
                <a:lnTo>
                  <a:pt x="3392028" y="3210134"/>
                </a:lnTo>
              </a:path>
              <a:path w="4282754" h="4431758">
                <a:moveTo>
                  <a:pt x="1356773" y="1637583"/>
                </a:moveTo>
                <a:lnTo>
                  <a:pt x="1287421" y="1638416"/>
                </a:lnTo>
                <a:lnTo>
                  <a:pt x="1212594" y="1642737"/>
                </a:lnTo>
                <a:lnTo>
                  <a:pt x="1133124" y="1650189"/>
                </a:lnTo>
                <a:lnTo>
                  <a:pt x="1049845" y="1660412"/>
                </a:lnTo>
                <a:lnTo>
                  <a:pt x="963591" y="1673049"/>
                </a:lnTo>
                <a:lnTo>
                  <a:pt x="875197" y="1687741"/>
                </a:lnTo>
                <a:lnTo>
                  <a:pt x="785495" y="1704130"/>
                </a:lnTo>
                <a:lnTo>
                  <a:pt x="695319" y="1721858"/>
                </a:lnTo>
                <a:lnTo>
                  <a:pt x="605503" y="1740567"/>
                </a:lnTo>
                <a:lnTo>
                  <a:pt x="430288" y="1779493"/>
                </a:lnTo>
                <a:lnTo>
                  <a:pt x="0" y="1882546"/>
                </a:lnTo>
                <a:lnTo>
                  <a:pt x="231259" y="2153828"/>
                </a:lnTo>
                <a:lnTo>
                  <a:pt x="287538" y="2218819"/>
                </a:lnTo>
                <a:lnTo>
                  <a:pt x="346076" y="2285569"/>
                </a:lnTo>
                <a:lnTo>
                  <a:pt x="406411" y="2353297"/>
                </a:lnTo>
                <a:lnTo>
                  <a:pt x="468078" y="2421224"/>
                </a:lnTo>
                <a:lnTo>
                  <a:pt x="530612" y="2488569"/>
                </a:lnTo>
                <a:lnTo>
                  <a:pt x="593550" y="2554553"/>
                </a:lnTo>
                <a:lnTo>
                  <a:pt x="656428" y="2618396"/>
                </a:lnTo>
                <a:lnTo>
                  <a:pt x="718782" y="2679317"/>
                </a:lnTo>
                <a:lnTo>
                  <a:pt x="780148" y="2736537"/>
                </a:lnTo>
                <a:lnTo>
                  <a:pt x="840062" y="2789275"/>
                </a:lnTo>
                <a:lnTo>
                  <a:pt x="898059" y="2836753"/>
                </a:lnTo>
                <a:lnTo>
                  <a:pt x="953677" y="2878189"/>
                </a:lnTo>
                <a:lnTo>
                  <a:pt x="1006451" y="2912804"/>
                </a:lnTo>
                <a:lnTo>
                  <a:pt x="1055916" y="2939819"/>
                </a:lnTo>
                <a:lnTo>
                  <a:pt x="1101610" y="2958452"/>
                </a:lnTo>
                <a:lnTo>
                  <a:pt x="1144955" y="2970205"/>
                </a:lnTo>
                <a:lnTo>
                  <a:pt x="1187767" y="2977234"/>
                </a:lnTo>
                <a:lnTo>
                  <a:pt x="1230164" y="2979746"/>
                </a:lnTo>
                <a:lnTo>
                  <a:pt x="1272267" y="2977952"/>
                </a:lnTo>
                <a:lnTo>
                  <a:pt x="1314195" y="2972057"/>
                </a:lnTo>
                <a:lnTo>
                  <a:pt x="1356066" y="2962272"/>
                </a:lnTo>
                <a:lnTo>
                  <a:pt x="1398000" y="2948805"/>
                </a:lnTo>
                <a:lnTo>
                  <a:pt x="1440116" y="2931863"/>
                </a:lnTo>
                <a:lnTo>
                  <a:pt x="1482534" y="2911655"/>
                </a:lnTo>
                <a:lnTo>
                  <a:pt x="1525373" y="2888389"/>
                </a:lnTo>
                <a:lnTo>
                  <a:pt x="1568751" y="2862274"/>
                </a:lnTo>
                <a:lnTo>
                  <a:pt x="1612789" y="2833518"/>
                </a:lnTo>
                <a:lnTo>
                  <a:pt x="1657605" y="2802330"/>
                </a:lnTo>
                <a:lnTo>
                  <a:pt x="1703319" y="2768917"/>
                </a:lnTo>
                <a:lnTo>
                  <a:pt x="1750050" y="2733488"/>
                </a:lnTo>
                <a:lnTo>
                  <a:pt x="1797917" y="2696251"/>
                </a:lnTo>
                <a:lnTo>
                  <a:pt x="2003132" y="2533396"/>
                </a:lnTo>
                <a:lnTo>
                  <a:pt x="1984678" y="2467596"/>
                </a:lnTo>
                <a:lnTo>
                  <a:pt x="1949748" y="2341306"/>
                </a:lnTo>
                <a:lnTo>
                  <a:pt x="1932834" y="2281012"/>
                </a:lnTo>
                <a:lnTo>
                  <a:pt x="1915996" y="2222750"/>
                </a:lnTo>
                <a:lnTo>
                  <a:pt x="1899015" y="2166618"/>
                </a:lnTo>
                <a:lnTo>
                  <a:pt x="1881672" y="2112716"/>
                </a:lnTo>
                <a:lnTo>
                  <a:pt x="1863748" y="2061141"/>
                </a:lnTo>
                <a:lnTo>
                  <a:pt x="1845023" y="2011991"/>
                </a:lnTo>
                <a:lnTo>
                  <a:pt x="1825280" y="1965366"/>
                </a:lnTo>
                <a:lnTo>
                  <a:pt x="1804299" y="1921363"/>
                </a:lnTo>
                <a:lnTo>
                  <a:pt x="1781860" y="1880081"/>
                </a:lnTo>
                <a:lnTo>
                  <a:pt x="1757746" y="1841619"/>
                </a:lnTo>
                <a:lnTo>
                  <a:pt x="1731737" y="1806075"/>
                </a:lnTo>
                <a:lnTo>
                  <a:pt x="1703615" y="1773547"/>
                </a:lnTo>
                <a:lnTo>
                  <a:pt x="1673159" y="1744134"/>
                </a:lnTo>
                <a:lnTo>
                  <a:pt x="1640152" y="1717934"/>
                </a:lnTo>
                <a:lnTo>
                  <a:pt x="1604374" y="1695045"/>
                </a:lnTo>
                <a:lnTo>
                  <a:pt x="1565607" y="1675567"/>
                </a:lnTo>
                <a:lnTo>
                  <a:pt x="1523631" y="1659597"/>
                </a:lnTo>
                <a:lnTo>
                  <a:pt x="1475711" y="1647816"/>
                </a:lnTo>
                <a:lnTo>
                  <a:pt x="1419814" y="1640597"/>
                </a:lnTo>
                <a:lnTo>
                  <a:pt x="1356773" y="1637583"/>
                </a:lnTo>
              </a:path>
              <a:path w="4282754" h="4431758">
                <a:moveTo>
                  <a:pt x="3825343" y="1637583"/>
                </a:moveTo>
                <a:lnTo>
                  <a:pt x="3762303" y="1640597"/>
                </a:lnTo>
                <a:lnTo>
                  <a:pt x="3706407" y="1647816"/>
                </a:lnTo>
                <a:lnTo>
                  <a:pt x="3658489" y="1659597"/>
                </a:lnTo>
                <a:lnTo>
                  <a:pt x="3616513" y="1675567"/>
                </a:lnTo>
                <a:lnTo>
                  <a:pt x="3577745" y="1695045"/>
                </a:lnTo>
                <a:lnTo>
                  <a:pt x="3541967" y="1717934"/>
                </a:lnTo>
                <a:lnTo>
                  <a:pt x="3508959" y="1744134"/>
                </a:lnTo>
                <a:lnTo>
                  <a:pt x="3478503" y="1773547"/>
                </a:lnTo>
                <a:lnTo>
                  <a:pt x="3450380" y="1806075"/>
                </a:lnTo>
                <a:lnTo>
                  <a:pt x="3424370" y="1841619"/>
                </a:lnTo>
                <a:lnTo>
                  <a:pt x="3400255" y="1880081"/>
                </a:lnTo>
                <a:lnTo>
                  <a:pt x="3377816" y="1921363"/>
                </a:lnTo>
                <a:lnTo>
                  <a:pt x="3356833" y="1965366"/>
                </a:lnTo>
                <a:lnTo>
                  <a:pt x="3337089" y="2011991"/>
                </a:lnTo>
                <a:lnTo>
                  <a:pt x="3318364" y="2061141"/>
                </a:lnTo>
                <a:lnTo>
                  <a:pt x="3300439" y="2112716"/>
                </a:lnTo>
                <a:lnTo>
                  <a:pt x="3283094" y="2166618"/>
                </a:lnTo>
                <a:lnTo>
                  <a:pt x="3266113" y="2222750"/>
                </a:lnTo>
                <a:lnTo>
                  <a:pt x="3249274" y="2281012"/>
                </a:lnTo>
                <a:lnTo>
                  <a:pt x="3232360" y="2341306"/>
                </a:lnTo>
                <a:lnTo>
                  <a:pt x="3197429" y="2467596"/>
                </a:lnTo>
                <a:lnTo>
                  <a:pt x="3178975" y="2533396"/>
                </a:lnTo>
                <a:lnTo>
                  <a:pt x="3384190" y="2696251"/>
                </a:lnTo>
                <a:lnTo>
                  <a:pt x="3432057" y="2733488"/>
                </a:lnTo>
                <a:lnTo>
                  <a:pt x="3478788" y="2768917"/>
                </a:lnTo>
                <a:lnTo>
                  <a:pt x="3524502" y="2802330"/>
                </a:lnTo>
                <a:lnTo>
                  <a:pt x="3569319" y="2833518"/>
                </a:lnTo>
                <a:lnTo>
                  <a:pt x="3613357" y="2862274"/>
                </a:lnTo>
                <a:lnTo>
                  <a:pt x="3656736" y="2888389"/>
                </a:lnTo>
                <a:lnTo>
                  <a:pt x="3699575" y="2911655"/>
                </a:lnTo>
                <a:lnTo>
                  <a:pt x="3741994" y="2931863"/>
                </a:lnTo>
                <a:lnTo>
                  <a:pt x="3784111" y="2948805"/>
                </a:lnTo>
                <a:lnTo>
                  <a:pt x="3826046" y="2962272"/>
                </a:lnTo>
                <a:lnTo>
                  <a:pt x="3867918" y="2972057"/>
                </a:lnTo>
                <a:lnTo>
                  <a:pt x="3909846" y="2977952"/>
                </a:lnTo>
                <a:lnTo>
                  <a:pt x="3951951" y="2979746"/>
                </a:lnTo>
                <a:lnTo>
                  <a:pt x="3994350" y="2977234"/>
                </a:lnTo>
                <a:lnTo>
                  <a:pt x="4037163" y="2970205"/>
                </a:lnTo>
                <a:lnTo>
                  <a:pt x="4080510" y="2958452"/>
                </a:lnTo>
                <a:lnTo>
                  <a:pt x="4126203" y="2939819"/>
                </a:lnTo>
                <a:lnTo>
                  <a:pt x="4175669" y="2912804"/>
                </a:lnTo>
                <a:lnTo>
                  <a:pt x="4228442" y="2878189"/>
                </a:lnTo>
                <a:lnTo>
                  <a:pt x="4282754" y="2837725"/>
                </a:lnTo>
                <a:lnTo>
                  <a:pt x="4282754" y="1683725"/>
                </a:lnTo>
                <a:lnTo>
                  <a:pt x="4218522" y="1673049"/>
                </a:lnTo>
                <a:lnTo>
                  <a:pt x="4132268" y="1660412"/>
                </a:lnTo>
                <a:lnTo>
                  <a:pt x="4048990" y="1650189"/>
                </a:lnTo>
                <a:lnTo>
                  <a:pt x="3969520" y="1642737"/>
                </a:lnTo>
                <a:lnTo>
                  <a:pt x="3894693" y="1638416"/>
                </a:lnTo>
                <a:lnTo>
                  <a:pt x="3825343" y="1637583"/>
                </a:lnTo>
              </a:path>
              <a:path w="4282754" h="4431758">
                <a:moveTo>
                  <a:pt x="2591079" y="0"/>
                </a:moveTo>
                <a:lnTo>
                  <a:pt x="2447378" y="233546"/>
                </a:lnTo>
                <a:lnTo>
                  <a:pt x="2404530" y="303780"/>
                </a:lnTo>
                <a:lnTo>
                  <a:pt x="2360110" y="377389"/>
                </a:lnTo>
                <a:lnTo>
                  <a:pt x="2314715" y="453690"/>
                </a:lnTo>
                <a:lnTo>
                  <a:pt x="2268945" y="532001"/>
                </a:lnTo>
                <a:lnTo>
                  <a:pt x="2223398" y="611640"/>
                </a:lnTo>
                <a:lnTo>
                  <a:pt x="2178672" y="691924"/>
                </a:lnTo>
                <a:lnTo>
                  <a:pt x="2135365" y="772172"/>
                </a:lnTo>
                <a:lnTo>
                  <a:pt x="2094077" y="851700"/>
                </a:lnTo>
                <a:lnTo>
                  <a:pt x="2055405" y="929827"/>
                </a:lnTo>
                <a:lnTo>
                  <a:pt x="2019948" y="1005871"/>
                </a:lnTo>
                <a:lnTo>
                  <a:pt x="1988304" y="1079149"/>
                </a:lnTo>
                <a:lnTo>
                  <a:pt x="1961071" y="1148978"/>
                </a:lnTo>
                <a:lnTo>
                  <a:pt x="1938849" y="1214678"/>
                </a:lnTo>
                <a:lnTo>
                  <a:pt x="1922235" y="1275565"/>
                </a:lnTo>
                <a:lnTo>
                  <a:pt x="1911827" y="1330957"/>
                </a:lnTo>
                <a:lnTo>
                  <a:pt x="1908225" y="1380172"/>
                </a:lnTo>
                <a:lnTo>
                  <a:pt x="1910443" y="1425028"/>
                </a:lnTo>
                <a:lnTo>
                  <a:pt x="1916989" y="1467918"/>
                </a:lnTo>
                <a:lnTo>
                  <a:pt x="1927702" y="1509017"/>
                </a:lnTo>
                <a:lnTo>
                  <a:pt x="1942420" y="1548506"/>
                </a:lnTo>
                <a:lnTo>
                  <a:pt x="1960982" y="1586561"/>
                </a:lnTo>
                <a:lnTo>
                  <a:pt x="1983228" y="1623360"/>
                </a:lnTo>
                <a:lnTo>
                  <a:pt x="2008995" y="1659080"/>
                </a:lnTo>
                <a:lnTo>
                  <a:pt x="2038123" y="1693901"/>
                </a:lnTo>
                <a:lnTo>
                  <a:pt x="2070450" y="1727998"/>
                </a:lnTo>
                <a:lnTo>
                  <a:pt x="2105815" y="1761551"/>
                </a:lnTo>
                <a:lnTo>
                  <a:pt x="2144057" y="1794737"/>
                </a:lnTo>
                <a:lnTo>
                  <a:pt x="2185014" y="1827734"/>
                </a:lnTo>
                <a:lnTo>
                  <a:pt x="2228526" y="1860720"/>
                </a:lnTo>
                <a:lnTo>
                  <a:pt x="2274430" y="1893871"/>
                </a:lnTo>
                <a:lnTo>
                  <a:pt x="2322566" y="1927367"/>
                </a:lnTo>
                <a:lnTo>
                  <a:pt x="2372773" y="1961385"/>
                </a:lnTo>
                <a:lnTo>
                  <a:pt x="2591079" y="2106231"/>
                </a:lnTo>
                <a:lnTo>
                  <a:pt x="2809385" y="1961385"/>
                </a:lnTo>
                <a:lnTo>
                  <a:pt x="2859591" y="1927367"/>
                </a:lnTo>
                <a:lnTo>
                  <a:pt x="2907728" y="1893871"/>
                </a:lnTo>
                <a:lnTo>
                  <a:pt x="2953632" y="1860720"/>
                </a:lnTo>
                <a:lnTo>
                  <a:pt x="2997144" y="1827734"/>
                </a:lnTo>
                <a:lnTo>
                  <a:pt x="3038101" y="1794737"/>
                </a:lnTo>
                <a:lnTo>
                  <a:pt x="3076343" y="1761551"/>
                </a:lnTo>
                <a:lnTo>
                  <a:pt x="3111708" y="1727998"/>
                </a:lnTo>
                <a:lnTo>
                  <a:pt x="3144035" y="1693901"/>
                </a:lnTo>
                <a:lnTo>
                  <a:pt x="3173163" y="1659080"/>
                </a:lnTo>
                <a:lnTo>
                  <a:pt x="3198930" y="1623360"/>
                </a:lnTo>
                <a:lnTo>
                  <a:pt x="3221176" y="1586561"/>
                </a:lnTo>
                <a:lnTo>
                  <a:pt x="3239738" y="1548506"/>
                </a:lnTo>
                <a:lnTo>
                  <a:pt x="3254456" y="1509017"/>
                </a:lnTo>
                <a:lnTo>
                  <a:pt x="3265169" y="1467918"/>
                </a:lnTo>
                <a:lnTo>
                  <a:pt x="3271715" y="1425028"/>
                </a:lnTo>
                <a:lnTo>
                  <a:pt x="3273933" y="1380172"/>
                </a:lnTo>
                <a:lnTo>
                  <a:pt x="3270330" y="1330957"/>
                </a:lnTo>
                <a:lnTo>
                  <a:pt x="3259923" y="1275565"/>
                </a:lnTo>
                <a:lnTo>
                  <a:pt x="3243309" y="1214678"/>
                </a:lnTo>
                <a:lnTo>
                  <a:pt x="3221087" y="1148978"/>
                </a:lnTo>
                <a:lnTo>
                  <a:pt x="3193854" y="1079149"/>
                </a:lnTo>
                <a:lnTo>
                  <a:pt x="3162210" y="1005871"/>
                </a:lnTo>
                <a:lnTo>
                  <a:pt x="3126753" y="929827"/>
                </a:lnTo>
                <a:lnTo>
                  <a:pt x="3088081" y="851700"/>
                </a:lnTo>
                <a:lnTo>
                  <a:pt x="3046792" y="772172"/>
                </a:lnTo>
                <a:lnTo>
                  <a:pt x="3003486" y="691924"/>
                </a:lnTo>
                <a:lnTo>
                  <a:pt x="2958760" y="611640"/>
                </a:lnTo>
                <a:lnTo>
                  <a:pt x="2913213" y="532001"/>
                </a:lnTo>
                <a:lnTo>
                  <a:pt x="2867443" y="453690"/>
                </a:lnTo>
                <a:lnTo>
                  <a:pt x="2822048" y="377389"/>
                </a:lnTo>
                <a:lnTo>
                  <a:pt x="2777628" y="303780"/>
                </a:lnTo>
                <a:lnTo>
                  <a:pt x="2734780" y="233546"/>
                </a:lnTo>
                <a:lnTo>
                  <a:pt x="2591079" y="0"/>
                </a:lnTo>
              </a:path>
            </a:pathLst>
          </a:custGeom>
          <a:solidFill>
            <a:srgbClr val="FFFFFF"/>
          </a:solidFill>
        </p:spPr>
        <p:txBody>
          <a:bodyPr wrap="square" lIns="0" tIns="0" rIns="0" bIns="0" rtlCol="0">
            <a:noAutofit/>
          </a:bodyPr>
          <a:lstStyle/>
          <a:p>
            <a:endParaRPr dirty="0"/>
          </a:p>
        </p:txBody>
      </p:sp>
      <p:sp>
        <p:nvSpPr>
          <p:cNvPr id="4" name="object 4"/>
          <p:cNvSpPr/>
          <p:nvPr/>
        </p:nvSpPr>
        <p:spPr>
          <a:xfrm>
            <a:off x="378810" y="385668"/>
            <a:ext cx="2263948" cy="633955"/>
          </a:xfrm>
          <a:prstGeom prst="rect">
            <a:avLst/>
          </a:prstGeom>
          <a:blipFill>
            <a:blip r:embed="rId3" cstate="print"/>
            <a:stretch>
              <a:fillRect/>
            </a:stretch>
          </a:blipFill>
        </p:spPr>
        <p:txBody>
          <a:bodyPr wrap="square" lIns="0" tIns="0" rIns="0" bIns="0" rtlCol="0">
            <a:noAutofit/>
          </a:bodyPr>
          <a:lstStyle/>
          <a:p>
            <a:endParaRPr dirty="0"/>
          </a:p>
        </p:txBody>
      </p:sp>
      <p:sp>
        <p:nvSpPr>
          <p:cNvPr id="5" name="object 5"/>
          <p:cNvSpPr txBox="1"/>
          <p:nvPr/>
        </p:nvSpPr>
        <p:spPr>
          <a:xfrm>
            <a:off x="378810" y="2153526"/>
            <a:ext cx="6076553" cy="1042035"/>
          </a:xfrm>
          <a:prstGeom prst="rect">
            <a:avLst/>
          </a:prstGeom>
        </p:spPr>
        <p:txBody>
          <a:bodyPr vert="horz" wrap="square" lIns="0" tIns="0" rIns="0" bIns="0" rtlCol="0">
            <a:noAutofit/>
          </a:bodyPr>
          <a:lstStyle/>
          <a:p>
            <a:pPr marL="12700" marR="12700">
              <a:lnSpc>
                <a:spcPts val="4100"/>
              </a:lnSpc>
            </a:pPr>
            <a:r>
              <a:rPr lang="en-GB" sz="4000" b="1" dirty="0">
                <a:solidFill>
                  <a:srgbClr val="FFFFFF"/>
                </a:solidFill>
                <a:latin typeface="Arial"/>
                <a:cs typeface="Arial"/>
              </a:rPr>
              <a:t>Rob </a:t>
            </a:r>
            <a:r>
              <a:rPr lang="en-GB" sz="4000" b="1" dirty="0" smtClean="0">
                <a:solidFill>
                  <a:srgbClr val="FFFFFF"/>
                </a:solidFill>
                <a:latin typeface="Arial"/>
                <a:cs typeface="Arial"/>
              </a:rPr>
              <a:t>Nitsch CBE</a:t>
            </a:r>
            <a:endParaRPr lang="en-GB" sz="4000" b="1" dirty="0">
              <a:solidFill>
                <a:srgbClr val="FFFFFF"/>
              </a:solidFill>
              <a:latin typeface="Arial"/>
              <a:cs typeface="Arial"/>
            </a:endParaRPr>
          </a:p>
        </p:txBody>
      </p:sp>
      <p:sp>
        <p:nvSpPr>
          <p:cNvPr id="8" name="object 8"/>
          <p:cNvSpPr txBox="1"/>
          <p:nvPr/>
        </p:nvSpPr>
        <p:spPr>
          <a:xfrm rot="10800000" flipV="1">
            <a:off x="799546" y="5708916"/>
            <a:ext cx="2477054" cy="76200"/>
          </a:xfrm>
          <a:prstGeom prst="rect">
            <a:avLst/>
          </a:prstGeom>
        </p:spPr>
        <p:txBody>
          <a:bodyPr vert="horz" wrap="square" lIns="0" tIns="0" rIns="0" bIns="0" rtlCol="0">
            <a:noAutofit/>
          </a:bodyPr>
          <a:lstStyle/>
          <a:p>
            <a:pPr marL="12700">
              <a:lnSpc>
                <a:spcPct val="100000"/>
              </a:lnSpc>
            </a:pPr>
            <a:endParaRPr sz="2400" dirty="0">
              <a:solidFill>
                <a:schemeClr val="bg1"/>
              </a:solidFill>
              <a:latin typeface="Arial"/>
              <a:cs typeface="Arial"/>
            </a:endParaRPr>
          </a:p>
        </p:txBody>
      </p:sp>
      <p:sp>
        <p:nvSpPr>
          <p:cNvPr id="6" name="object 6"/>
          <p:cNvSpPr txBox="1"/>
          <p:nvPr/>
        </p:nvSpPr>
        <p:spPr>
          <a:xfrm>
            <a:off x="799546" y="3784990"/>
            <a:ext cx="2858053" cy="351779"/>
          </a:xfrm>
          <a:prstGeom prst="rect">
            <a:avLst/>
          </a:prstGeom>
        </p:spPr>
        <p:txBody>
          <a:bodyPr vert="horz" wrap="square" lIns="0" tIns="0" rIns="0" bIns="0" rtlCol="0">
            <a:noAutofit/>
          </a:bodyPr>
          <a:lstStyle/>
          <a:p>
            <a:pPr marL="12700">
              <a:lnSpc>
                <a:spcPct val="100000"/>
              </a:lnSpc>
            </a:pPr>
            <a:endParaRPr sz="1800" dirty="0">
              <a:latin typeface="Arial"/>
              <a:cs typeface="Arial"/>
            </a:endParaRPr>
          </a:p>
        </p:txBody>
      </p:sp>
      <p:sp>
        <p:nvSpPr>
          <p:cNvPr id="7" name="object 7"/>
          <p:cNvSpPr txBox="1"/>
          <p:nvPr/>
        </p:nvSpPr>
        <p:spPr>
          <a:xfrm>
            <a:off x="7485088" y="619733"/>
            <a:ext cx="845185" cy="224790"/>
          </a:xfrm>
          <a:prstGeom prst="rect">
            <a:avLst/>
          </a:prstGeom>
        </p:spPr>
        <p:txBody>
          <a:bodyPr vert="horz" wrap="square" lIns="0" tIns="0" rIns="0" bIns="0" rtlCol="0">
            <a:noAutofit/>
          </a:bodyPr>
          <a:lstStyle/>
          <a:p>
            <a:pPr marL="12700">
              <a:lnSpc>
                <a:spcPct val="100000"/>
              </a:lnSpc>
            </a:pPr>
            <a:r>
              <a:rPr sz="1400" b="1" spc="-10" dirty="0">
                <a:solidFill>
                  <a:srgbClr val="333E47"/>
                </a:solidFill>
                <a:latin typeface="Arial"/>
                <a:cs typeface="Arial"/>
              </a:rPr>
              <a:t>OFFICIAL</a:t>
            </a:r>
            <a:endParaRPr sz="1400" dirty="0">
              <a:latin typeface="Arial"/>
              <a:cs typeface="Arial"/>
            </a:endParaRPr>
          </a:p>
        </p:txBody>
      </p:sp>
      <p:sp>
        <p:nvSpPr>
          <p:cNvPr id="13" name="Rectangle 12"/>
          <p:cNvSpPr/>
          <p:nvPr/>
        </p:nvSpPr>
        <p:spPr>
          <a:xfrm>
            <a:off x="304800" y="2674544"/>
            <a:ext cx="4953000" cy="3662541"/>
          </a:xfrm>
          <a:prstGeom prst="rect">
            <a:avLst/>
          </a:prstGeom>
        </p:spPr>
        <p:txBody>
          <a:bodyPr wrap="square">
            <a:spAutoFit/>
          </a:bodyPr>
          <a:lstStyle/>
          <a:p>
            <a:pPr marL="12700" marR="12700"/>
            <a:r>
              <a:rPr lang="en-GB" b="1" dirty="0">
                <a:solidFill>
                  <a:srgbClr val="FFFFFF"/>
                </a:solidFill>
                <a:latin typeface="Arial"/>
                <a:cs typeface="Arial"/>
              </a:rPr>
              <a:t>Chief Operating Officer</a:t>
            </a:r>
          </a:p>
          <a:p>
            <a:pPr marL="12700" marR="12700"/>
            <a:r>
              <a:rPr lang="en-GB" b="1" dirty="0">
                <a:solidFill>
                  <a:srgbClr val="FFFFFF"/>
                </a:solidFill>
                <a:latin typeface="Arial"/>
                <a:cs typeface="Arial"/>
              </a:rPr>
              <a:t>Institute for Apprenticeships</a:t>
            </a:r>
          </a:p>
          <a:p>
            <a:pPr marL="12700" marR="12700"/>
            <a:endParaRPr lang="en-GB" b="1" dirty="0">
              <a:solidFill>
                <a:srgbClr val="FFFFFF"/>
              </a:solidFill>
              <a:latin typeface="Arial"/>
              <a:cs typeface="Arial"/>
            </a:endParaRPr>
          </a:p>
          <a:p>
            <a:pPr marL="12700" marR="12700"/>
            <a:endParaRPr lang="en-GB" b="1" dirty="0">
              <a:solidFill>
                <a:srgbClr val="FFFFFF"/>
              </a:solidFill>
              <a:latin typeface="Arial"/>
              <a:cs typeface="Arial"/>
            </a:endParaRPr>
          </a:p>
          <a:p>
            <a:pPr marL="12700" marR="12700"/>
            <a:r>
              <a:rPr lang="en-GB" sz="3200" b="1" dirty="0" smtClean="0">
                <a:solidFill>
                  <a:srgbClr val="FFFFFF"/>
                </a:solidFill>
                <a:latin typeface="Arial"/>
                <a:cs typeface="Arial"/>
              </a:rPr>
              <a:t>South West Employer Conference</a:t>
            </a:r>
          </a:p>
          <a:p>
            <a:pPr marL="12700" marR="12700"/>
            <a:endParaRPr lang="en-GB" b="1" dirty="0" smtClean="0">
              <a:solidFill>
                <a:srgbClr val="FFFFFF"/>
              </a:solidFill>
              <a:latin typeface="Arial"/>
              <a:cs typeface="Arial"/>
            </a:endParaRPr>
          </a:p>
          <a:p>
            <a:pPr marL="12700" marR="12700"/>
            <a:endParaRPr lang="en-GB" b="1" dirty="0" smtClean="0">
              <a:solidFill>
                <a:srgbClr val="FFFFFF"/>
              </a:solidFill>
              <a:latin typeface="Arial"/>
              <a:cs typeface="Arial"/>
            </a:endParaRPr>
          </a:p>
          <a:p>
            <a:pPr marL="12700" marR="12700"/>
            <a:r>
              <a:rPr lang="en-GB" sz="2400" b="1" dirty="0" smtClean="0">
                <a:solidFill>
                  <a:srgbClr val="FFFFFF"/>
                </a:solidFill>
                <a:latin typeface="Arial"/>
                <a:cs typeface="Arial"/>
              </a:rPr>
              <a:t>Exeter - 30 November 2018</a:t>
            </a:r>
            <a:endParaRPr lang="en-GB" sz="2400" b="1" dirty="0">
              <a:solidFill>
                <a:srgbClr val="FFFFFF"/>
              </a:solidFill>
              <a:latin typeface="Arial"/>
              <a:cs typeface="Arial"/>
            </a:endParaRPr>
          </a:p>
          <a:p>
            <a:pPr marL="12700" marR="12700"/>
            <a:endParaRPr lang="en-GB" b="1" dirty="0">
              <a:solidFill>
                <a:srgbClr val="FFFFFF"/>
              </a:solidFill>
              <a:latin typeface="Arial"/>
              <a:cs typeface="Arial"/>
            </a:endParaRPr>
          </a:p>
          <a:p>
            <a:pPr marL="12700" marR="12700"/>
            <a:endParaRPr lang="en-GB" b="1" dirty="0">
              <a:solidFill>
                <a:srgbClr val="FFFFFF"/>
              </a:solidFill>
              <a:latin typeface="Arial"/>
              <a:cs typeface="Arial"/>
            </a:endParaRPr>
          </a:p>
        </p:txBody>
      </p:sp>
    </p:spTree>
    <p:extLst>
      <p:ext uri="{BB962C8B-B14F-4D97-AF65-F5344CB8AC3E}">
        <p14:creationId xmlns:p14="http://schemas.microsoft.com/office/powerpoint/2010/main" val="214182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3" y="199016"/>
            <a:ext cx="7727329" cy="771424"/>
          </a:xfrm>
        </p:spPr>
        <p:txBody>
          <a:bodyPr/>
          <a:lstStyle/>
          <a:p>
            <a:r>
              <a:rPr lang="en-GB" sz="2400" dirty="0"/>
              <a:t/>
            </a:r>
            <a:br>
              <a:rPr lang="en-GB" sz="2400" dirty="0"/>
            </a:br>
            <a:r>
              <a:rPr lang="en-GB" sz="2400" dirty="0" smtClean="0"/>
              <a:t>Statutory </a:t>
            </a:r>
            <a:r>
              <a:rPr lang="en-GB" sz="2400" dirty="0"/>
              <a:t>Reviews – Timetable for Digital </a:t>
            </a:r>
            <a:r>
              <a:rPr lang="en-GB" sz="2400" dirty="0" smtClean="0"/>
              <a:t>Pilot</a:t>
            </a:r>
            <a:endParaRPr lang="en-GB" sz="2400" dirty="0"/>
          </a:p>
        </p:txBody>
      </p:sp>
      <p:sp>
        <p:nvSpPr>
          <p:cNvPr id="4" name="Slide Number Placeholder 3"/>
          <p:cNvSpPr>
            <a:spLocks noGrp="1"/>
          </p:cNvSpPr>
          <p:nvPr>
            <p:ph type="sldNum" sz="quarter" idx="7"/>
          </p:nvPr>
        </p:nvSpPr>
        <p:spPr/>
        <p:txBody>
          <a:bodyPr/>
          <a:lstStyle/>
          <a:p>
            <a:fld id="{B6F15528-21DE-4FAA-801E-634DDDAF4B2B}" type="slidenum">
              <a:rPr lang="en-GB" smtClean="0"/>
              <a:pPr/>
              <a:t>10</a:t>
            </a:fld>
            <a:endParaRPr lang="en-GB" dirty="0"/>
          </a:p>
        </p:txBody>
      </p:sp>
      <p:sp>
        <p:nvSpPr>
          <p:cNvPr id="6" name="Rectangle 5"/>
          <p:cNvSpPr/>
          <p:nvPr/>
        </p:nvSpPr>
        <p:spPr>
          <a:xfrm>
            <a:off x="409223" y="2017948"/>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Launch Review and online consultation</a:t>
            </a:r>
          </a:p>
        </p:txBody>
      </p:sp>
      <p:cxnSp>
        <p:nvCxnSpPr>
          <p:cNvPr id="8" name="Straight Arrow Connector 7"/>
          <p:cNvCxnSpPr>
            <a:stCxn id="6" idx="2"/>
          </p:cNvCxnSpPr>
          <p:nvPr/>
        </p:nvCxnSpPr>
        <p:spPr>
          <a:xfrm>
            <a:off x="1133123" y="2703748"/>
            <a:ext cx="9877" cy="660947"/>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37922" y="4570453"/>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Consultation closed</a:t>
            </a:r>
          </a:p>
        </p:txBody>
      </p:sp>
      <p:cxnSp>
        <p:nvCxnSpPr>
          <p:cNvPr id="10" name="Straight Arrow Connector 9"/>
          <p:cNvCxnSpPr/>
          <p:nvPr/>
        </p:nvCxnSpPr>
        <p:spPr>
          <a:xfrm>
            <a:off x="2047522" y="3834947"/>
            <a:ext cx="0" cy="6858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96425" y="2011194"/>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Consultation of Trailblazer groups </a:t>
            </a:r>
          </a:p>
        </p:txBody>
      </p:sp>
      <p:cxnSp>
        <p:nvCxnSpPr>
          <p:cNvPr id="12" name="Straight Arrow Connector 11"/>
          <p:cNvCxnSpPr>
            <a:stCxn id="11" idx="2"/>
          </p:cNvCxnSpPr>
          <p:nvPr/>
        </p:nvCxnSpPr>
        <p:spPr>
          <a:xfrm flipH="1">
            <a:off x="2625296" y="2696994"/>
            <a:ext cx="295029" cy="667701"/>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02726" y="1828800"/>
            <a:ext cx="1447800" cy="8950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Recommendations made to Route Panel and Institute’s Board</a:t>
            </a:r>
          </a:p>
        </p:txBody>
      </p:sp>
      <p:cxnSp>
        <p:nvCxnSpPr>
          <p:cNvPr id="14" name="Straight Arrow Connector 13"/>
          <p:cNvCxnSpPr/>
          <p:nvPr/>
        </p:nvCxnSpPr>
        <p:spPr>
          <a:xfrm>
            <a:off x="5257800" y="2712798"/>
            <a:ext cx="54974" cy="651897"/>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52227" y="4586575"/>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Communicate Review outcomes  to Trailblazer groups</a:t>
            </a:r>
          </a:p>
        </p:txBody>
      </p:sp>
      <p:cxnSp>
        <p:nvCxnSpPr>
          <p:cNvPr id="16" name="Straight Arrow Connector 15"/>
          <p:cNvCxnSpPr/>
          <p:nvPr/>
        </p:nvCxnSpPr>
        <p:spPr>
          <a:xfrm>
            <a:off x="6543322" y="3834947"/>
            <a:ext cx="0" cy="6858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380432" y="2026998"/>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Publish Review report &amp; timeline for future reviews</a:t>
            </a:r>
          </a:p>
        </p:txBody>
      </p:sp>
      <p:graphicFrame>
        <p:nvGraphicFramePr>
          <p:cNvPr id="18" name="Table 17"/>
          <p:cNvGraphicFramePr>
            <a:graphicFrameLocks noGrp="1"/>
          </p:cNvGraphicFramePr>
          <p:nvPr>
            <p:extLst/>
          </p:nvPr>
        </p:nvGraphicFramePr>
        <p:xfrm>
          <a:off x="596225" y="3414401"/>
          <a:ext cx="6095999"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4056131257"/>
                    </a:ext>
                  </a:extLst>
                </a:gridCol>
                <a:gridCol w="870857">
                  <a:extLst>
                    <a:ext uri="{9D8B030D-6E8A-4147-A177-3AD203B41FA5}">
                      <a16:colId xmlns:a16="http://schemas.microsoft.com/office/drawing/2014/main" val="562463536"/>
                    </a:ext>
                  </a:extLst>
                </a:gridCol>
                <a:gridCol w="870857">
                  <a:extLst>
                    <a:ext uri="{9D8B030D-6E8A-4147-A177-3AD203B41FA5}">
                      <a16:colId xmlns:a16="http://schemas.microsoft.com/office/drawing/2014/main" val="636274750"/>
                    </a:ext>
                  </a:extLst>
                </a:gridCol>
                <a:gridCol w="870857">
                  <a:extLst>
                    <a:ext uri="{9D8B030D-6E8A-4147-A177-3AD203B41FA5}">
                      <a16:colId xmlns:a16="http://schemas.microsoft.com/office/drawing/2014/main" val="2535922583"/>
                    </a:ext>
                  </a:extLst>
                </a:gridCol>
                <a:gridCol w="870857">
                  <a:extLst>
                    <a:ext uri="{9D8B030D-6E8A-4147-A177-3AD203B41FA5}">
                      <a16:colId xmlns:a16="http://schemas.microsoft.com/office/drawing/2014/main" val="806640642"/>
                    </a:ext>
                  </a:extLst>
                </a:gridCol>
                <a:gridCol w="870857">
                  <a:extLst>
                    <a:ext uri="{9D8B030D-6E8A-4147-A177-3AD203B41FA5}">
                      <a16:colId xmlns:a16="http://schemas.microsoft.com/office/drawing/2014/main" val="3606681001"/>
                    </a:ext>
                  </a:extLst>
                </a:gridCol>
                <a:gridCol w="870857">
                  <a:extLst>
                    <a:ext uri="{9D8B030D-6E8A-4147-A177-3AD203B41FA5}">
                      <a16:colId xmlns:a16="http://schemas.microsoft.com/office/drawing/2014/main" val="4084713038"/>
                    </a:ext>
                  </a:extLst>
                </a:gridCol>
              </a:tblGrid>
              <a:tr h="370840">
                <a:tc>
                  <a:txBody>
                    <a:bodyPr/>
                    <a:lstStyle/>
                    <a:p>
                      <a:r>
                        <a:rPr lang="en-GB" sz="1200" dirty="0"/>
                        <a:t>Sept 18</a:t>
                      </a:r>
                    </a:p>
                  </a:txBody>
                  <a:tcPr/>
                </a:tc>
                <a:tc>
                  <a:txBody>
                    <a:bodyPr/>
                    <a:lstStyle/>
                    <a:p>
                      <a:r>
                        <a:rPr lang="en-GB" sz="1200" dirty="0"/>
                        <a:t>Oct 18</a:t>
                      </a:r>
                    </a:p>
                  </a:txBody>
                  <a:tcPr/>
                </a:tc>
                <a:tc>
                  <a:txBody>
                    <a:bodyPr/>
                    <a:lstStyle/>
                    <a:p>
                      <a:r>
                        <a:rPr lang="en-GB" sz="1200" dirty="0"/>
                        <a:t>Nov 18</a:t>
                      </a:r>
                    </a:p>
                  </a:txBody>
                  <a:tcPr/>
                </a:tc>
                <a:tc>
                  <a:txBody>
                    <a:bodyPr/>
                    <a:lstStyle/>
                    <a:p>
                      <a:r>
                        <a:rPr lang="en-GB" sz="1200" dirty="0"/>
                        <a:t>Dec 18</a:t>
                      </a:r>
                    </a:p>
                  </a:txBody>
                  <a:tcPr/>
                </a:tc>
                <a:tc>
                  <a:txBody>
                    <a:bodyPr/>
                    <a:lstStyle/>
                    <a:p>
                      <a:r>
                        <a:rPr lang="en-GB" sz="1200" dirty="0"/>
                        <a:t>Jan 19</a:t>
                      </a:r>
                    </a:p>
                  </a:txBody>
                  <a:tcPr/>
                </a:tc>
                <a:tc>
                  <a:txBody>
                    <a:bodyPr/>
                    <a:lstStyle/>
                    <a:p>
                      <a:r>
                        <a:rPr lang="en-GB" sz="1200" dirty="0"/>
                        <a:t>Feb 19</a:t>
                      </a:r>
                    </a:p>
                  </a:txBody>
                  <a:tcPr/>
                </a:tc>
                <a:tc>
                  <a:txBody>
                    <a:bodyPr/>
                    <a:lstStyle/>
                    <a:p>
                      <a:r>
                        <a:rPr lang="en-GB" sz="1200" dirty="0"/>
                        <a:t>Mar 19</a:t>
                      </a:r>
                    </a:p>
                  </a:txBody>
                  <a:tcPr/>
                </a:tc>
                <a:extLst>
                  <a:ext uri="{0D108BD9-81ED-4DB2-BD59-A6C34878D82A}">
                    <a16:rowId xmlns:a16="http://schemas.microsoft.com/office/drawing/2014/main" val="901162823"/>
                  </a:ext>
                </a:extLst>
              </a:tr>
            </a:tbl>
          </a:graphicData>
        </a:graphic>
      </p:graphicFrame>
      <p:sp>
        <p:nvSpPr>
          <p:cNvPr id="19" name="Right Arrow 18"/>
          <p:cNvSpPr/>
          <p:nvPr/>
        </p:nvSpPr>
        <p:spPr>
          <a:xfrm>
            <a:off x="7409131" y="2209800"/>
            <a:ext cx="1759596" cy="2596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Changes to standards/ assessment plans &amp; funding completed within set period </a:t>
            </a:r>
          </a:p>
        </p:txBody>
      </p:sp>
      <p:sp>
        <p:nvSpPr>
          <p:cNvPr id="20" name="Right Brace 19"/>
          <p:cNvSpPr/>
          <p:nvPr/>
        </p:nvSpPr>
        <p:spPr>
          <a:xfrm rot="5400000">
            <a:off x="3723639" y="2960320"/>
            <a:ext cx="344855" cy="20941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Rectangle 20"/>
          <p:cNvSpPr/>
          <p:nvPr/>
        </p:nvSpPr>
        <p:spPr>
          <a:xfrm>
            <a:off x="3172166" y="4623373"/>
            <a:ext cx="14478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Institute analysis of  evidence </a:t>
            </a:r>
          </a:p>
        </p:txBody>
      </p:sp>
      <p:cxnSp>
        <p:nvCxnSpPr>
          <p:cNvPr id="22" name="Straight Arrow Connector 21"/>
          <p:cNvCxnSpPr/>
          <p:nvPr/>
        </p:nvCxnSpPr>
        <p:spPr>
          <a:xfrm flipH="1">
            <a:off x="3896066" y="4227553"/>
            <a:ext cx="288" cy="3429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81800" y="2678895"/>
            <a:ext cx="0" cy="6858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23" name="object 4">
            <a:extLst>
              <a:ext uri="{FF2B5EF4-FFF2-40B4-BE49-F238E27FC236}">
                <a16:creationId xmlns:a16="http://schemas.microsoft.com/office/drawing/2014/main" id="{ABD13F72-C93D-4852-B1A8-A792D870DD07}"/>
              </a:ext>
            </a:extLst>
          </p:cNvPr>
          <p:cNvSpPr/>
          <p:nvPr/>
        </p:nvSpPr>
        <p:spPr>
          <a:xfrm>
            <a:off x="7409131" y="199016"/>
            <a:ext cx="1449990" cy="390425"/>
          </a:xfrm>
          <a:prstGeom prst="rect">
            <a:avLst/>
          </a:prstGeom>
          <a:blipFill>
            <a:blip r:embed="rId3"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131876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5407"/>
            <a:ext cx="7536830" cy="390424"/>
          </a:xfrm>
        </p:spPr>
        <p:txBody>
          <a:bodyPr/>
          <a:lstStyle/>
          <a:p>
            <a:r>
              <a:rPr lang="en-GB" dirty="0" smtClean="0"/>
              <a:t>Programme Challenges</a:t>
            </a:r>
            <a:endParaRPr lang="en-GB" dirty="0"/>
          </a:p>
        </p:txBody>
      </p:sp>
      <p:sp>
        <p:nvSpPr>
          <p:cNvPr id="3" name="Text Placeholder 2"/>
          <p:cNvSpPr>
            <a:spLocks noGrp="1"/>
          </p:cNvSpPr>
          <p:nvPr>
            <p:ph type="body" idx="1"/>
          </p:nvPr>
        </p:nvSpPr>
        <p:spPr>
          <a:xfrm>
            <a:off x="533426" y="1600200"/>
            <a:ext cx="7536804" cy="4176755"/>
          </a:xfrm>
        </p:spPr>
        <p:txBody>
          <a:bodyPr>
            <a:normAutofit fontScale="92500" lnSpcReduction="10000"/>
          </a:bodyPr>
          <a:lstStyle/>
          <a:p>
            <a:r>
              <a:rPr lang="en-GB" sz="3000" dirty="0" smtClean="0"/>
              <a:t>National Standing</a:t>
            </a:r>
          </a:p>
          <a:p>
            <a:endParaRPr lang="en-GB" sz="3000" dirty="0" smtClean="0"/>
          </a:p>
          <a:p>
            <a:r>
              <a:rPr lang="en-GB" sz="3000" dirty="0" smtClean="0"/>
              <a:t>Funding the programme</a:t>
            </a:r>
          </a:p>
          <a:p>
            <a:endParaRPr lang="en-GB" sz="3000" dirty="0" smtClean="0"/>
          </a:p>
          <a:p>
            <a:r>
              <a:rPr lang="en-GB" sz="3000" dirty="0" smtClean="0"/>
              <a:t>Provider Capacity</a:t>
            </a:r>
          </a:p>
          <a:p>
            <a:endParaRPr lang="en-GB" sz="3000" dirty="0" smtClean="0"/>
          </a:p>
          <a:p>
            <a:r>
              <a:rPr lang="en-GB" sz="3000" dirty="0" smtClean="0"/>
              <a:t>Balancing Quality and Value for Money</a:t>
            </a:r>
          </a:p>
          <a:p>
            <a:endParaRPr lang="en-GB" sz="3000" dirty="0" smtClean="0"/>
          </a:p>
          <a:p>
            <a:r>
              <a:rPr lang="en-GB" sz="3000" dirty="0" smtClean="0"/>
              <a:t>Balancing Currency and Stability</a:t>
            </a:r>
          </a:p>
          <a:p>
            <a:endParaRPr lang="en-GB" dirty="0" smtClean="0"/>
          </a:p>
          <a:p>
            <a:pPr lvl="1"/>
            <a:endParaRPr lang="en-GB" dirty="0"/>
          </a:p>
        </p:txBody>
      </p:sp>
      <p:sp>
        <p:nvSpPr>
          <p:cNvPr id="4" name="Slide Number Placeholder 3"/>
          <p:cNvSpPr>
            <a:spLocks noGrp="1"/>
          </p:cNvSpPr>
          <p:nvPr>
            <p:ph type="sldNum" sz="quarter" idx="7"/>
          </p:nvPr>
        </p:nvSpPr>
        <p:spPr/>
        <p:txBody>
          <a:bodyPr/>
          <a:lstStyle/>
          <a:p>
            <a:fld id="{B6F15528-21DE-4FAA-801E-634DDDAF4B2B}" type="slidenum">
              <a:rPr lang="en-GB" smtClean="0"/>
              <a:pPr/>
              <a:t>11</a:t>
            </a:fld>
            <a:endParaRPr lang="en-GB" dirty="0"/>
          </a:p>
        </p:txBody>
      </p:sp>
      <p:sp>
        <p:nvSpPr>
          <p:cNvPr id="5" name="object 4">
            <a:extLst>
              <a:ext uri="{FF2B5EF4-FFF2-40B4-BE49-F238E27FC236}">
                <a16:creationId xmlns:a16="http://schemas.microsoft.com/office/drawing/2014/main" id="{367468D3-266A-4408-BD3D-DBA7090ED906}"/>
              </a:ext>
            </a:extLst>
          </p:cNvPr>
          <p:cNvSpPr/>
          <p:nvPr/>
        </p:nvSpPr>
        <p:spPr>
          <a:xfrm>
            <a:off x="6705600" y="223534"/>
            <a:ext cx="2263948" cy="694712"/>
          </a:xfrm>
          <a:prstGeom prst="rect">
            <a:avLst/>
          </a:prstGeom>
          <a:blipFill>
            <a:blip r:embed="rId3" cstate="print"/>
            <a:stretch>
              <a:fillRect/>
            </a:stretch>
          </a:blipFill>
        </p:spPr>
        <p:txBody>
          <a:bodyPr wrap="square" lIns="0" tIns="0" rIns="0" bIns="0" rtlCol="0">
            <a:noAutofit/>
          </a:bodyPr>
          <a:lstStyle/>
          <a:p>
            <a:endParaRPr sz="1350" dirty="0">
              <a:latin typeface="Gill Sans MT" panose="020B0502020104020203" pitchFamily="34" charset="0"/>
            </a:endParaRPr>
          </a:p>
        </p:txBody>
      </p:sp>
    </p:spTree>
    <p:extLst>
      <p:ext uri="{BB962C8B-B14F-4D97-AF65-F5344CB8AC3E}">
        <p14:creationId xmlns:p14="http://schemas.microsoft.com/office/powerpoint/2010/main" val="162367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536830" cy="390424"/>
          </a:xfrm>
        </p:spPr>
        <p:txBody>
          <a:bodyPr/>
          <a:lstStyle/>
          <a:p>
            <a:r>
              <a:rPr lang="en-GB" dirty="0" smtClean="0"/>
              <a:t>T-Levels</a:t>
            </a:r>
            <a:endParaRPr lang="en-GB" dirty="0"/>
          </a:p>
        </p:txBody>
      </p:sp>
      <p:graphicFrame>
        <p:nvGraphicFramePr>
          <p:cNvPr id="6" name="Content Placeholder 5"/>
          <p:cNvGraphicFramePr>
            <a:graphicFrameLocks noGrp="1"/>
          </p:cNvGraphicFramePr>
          <p:nvPr>
            <p:ph sz="half" idx="3"/>
          </p:nvPr>
        </p:nvGraphicFramePr>
        <p:xfrm>
          <a:off x="2362200" y="152400"/>
          <a:ext cx="6096000" cy="6496200"/>
        </p:xfrm>
        <a:graphic>
          <a:graphicData uri="http://schemas.openxmlformats.org/drawingml/2006/table">
            <a:tbl>
              <a:tblPr firstRow="1" bandRow="1">
                <a:tableStyleId>{5C22544A-7EE6-4342-B048-85BDC9FD1C3A}</a:tableStyleId>
              </a:tblPr>
              <a:tblGrid>
                <a:gridCol w="2294965">
                  <a:extLst>
                    <a:ext uri="{9D8B030D-6E8A-4147-A177-3AD203B41FA5}">
                      <a16:colId xmlns:a16="http://schemas.microsoft.com/office/drawing/2014/main" val="2975655162"/>
                    </a:ext>
                  </a:extLst>
                </a:gridCol>
                <a:gridCol w="3801035">
                  <a:extLst>
                    <a:ext uri="{9D8B030D-6E8A-4147-A177-3AD203B41FA5}">
                      <a16:colId xmlns:a16="http://schemas.microsoft.com/office/drawing/2014/main" val="4104903375"/>
                    </a:ext>
                  </a:extLst>
                </a:gridCol>
              </a:tblGrid>
              <a:tr h="206748">
                <a:tc>
                  <a:txBody>
                    <a:bodyPr/>
                    <a:lstStyle/>
                    <a:p>
                      <a:pPr algn="ctr">
                        <a:lnSpc>
                          <a:spcPct val="100000"/>
                        </a:lnSpc>
                      </a:pPr>
                      <a:r>
                        <a:rPr lang="en-GB" sz="1500" dirty="0" smtClean="0"/>
                        <a:t>Occupational Route</a:t>
                      </a:r>
                      <a:endParaRPr lang="en-GB" sz="1500" dirty="0"/>
                    </a:p>
                  </a:txBody>
                  <a:tcPr marL="68580" marR="68580" marT="13500" marB="13500"/>
                </a:tc>
                <a:tc>
                  <a:txBody>
                    <a:bodyPr/>
                    <a:lstStyle/>
                    <a:p>
                      <a:pPr algn="ctr">
                        <a:lnSpc>
                          <a:spcPct val="100000"/>
                        </a:lnSpc>
                      </a:pPr>
                      <a:r>
                        <a:rPr lang="en-GB" sz="1500" dirty="0" smtClean="0"/>
                        <a:t>T-Levels</a:t>
                      </a:r>
                      <a:endParaRPr lang="en-GB" sz="1500" dirty="0"/>
                    </a:p>
                  </a:txBody>
                  <a:tcPr marL="68580" marR="68580" marT="13500" marB="13500"/>
                </a:tc>
                <a:extLst>
                  <a:ext uri="{0D108BD9-81ED-4DB2-BD59-A6C34878D82A}">
                    <a16:rowId xmlns:a16="http://schemas.microsoft.com/office/drawing/2014/main" val="1638935456"/>
                  </a:ext>
                </a:extLst>
              </a:tr>
              <a:tr h="0">
                <a:tc>
                  <a:txBody>
                    <a:bodyPr/>
                    <a:lstStyle/>
                    <a:p>
                      <a:pPr>
                        <a:lnSpc>
                          <a:spcPct val="100000"/>
                        </a:lnSpc>
                      </a:pPr>
                      <a:r>
                        <a:rPr lang="en-GB" sz="1500" dirty="0" smtClean="0"/>
                        <a:t>Education</a:t>
                      </a:r>
                      <a:r>
                        <a:rPr lang="en-GB" sz="1500" baseline="0" dirty="0" smtClean="0"/>
                        <a:t> &amp; Childcare</a:t>
                      </a:r>
                      <a:endParaRPr lang="en-GB" sz="1500" dirty="0"/>
                    </a:p>
                  </a:txBody>
                  <a:tcPr marL="68580" marR="68580" marT="13500" marB="13500"/>
                </a:tc>
                <a:tc>
                  <a:txBody>
                    <a:bodyPr/>
                    <a:lstStyle/>
                    <a:p>
                      <a:pPr marL="28575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1" i="0" dirty="0" smtClean="0"/>
                        <a:t>Education</a:t>
                      </a:r>
                      <a:r>
                        <a:rPr lang="en-GB" sz="1500" b="1" i="0" baseline="0" dirty="0" smtClean="0"/>
                        <a:t> &amp; Childcare</a:t>
                      </a:r>
                      <a:endParaRPr lang="en-GB" sz="1500" b="1" i="0" dirty="0" smtClean="0"/>
                    </a:p>
                  </a:txBody>
                  <a:tcPr marL="68580" marR="68580" marT="13500" marB="13500"/>
                </a:tc>
                <a:extLst>
                  <a:ext uri="{0D108BD9-81ED-4DB2-BD59-A6C34878D82A}">
                    <a16:rowId xmlns:a16="http://schemas.microsoft.com/office/drawing/2014/main" val="3260676537"/>
                  </a:ext>
                </a:extLst>
              </a:tr>
              <a:tr h="0">
                <a:tc>
                  <a:txBody>
                    <a:bodyPr/>
                    <a:lstStyle/>
                    <a:p>
                      <a:pPr>
                        <a:lnSpc>
                          <a:spcPct val="100000"/>
                        </a:lnSpc>
                      </a:pPr>
                      <a:r>
                        <a:rPr lang="en-GB" sz="1500" dirty="0" smtClean="0"/>
                        <a:t>Construction</a:t>
                      </a:r>
                      <a:endParaRPr lang="en-GB" sz="1500" dirty="0"/>
                    </a:p>
                  </a:txBody>
                  <a:tcPr marL="68580" marR="68580" marT="13500" marB="13500"/>
                </a:tc>
                <a:tc>
                  <a:txBody>
                    <a:bodyPr/>
                    <a:lstStyle/>
                    <a:p>
                      <a:pPr marL="285750" indent="-180000">
                        <a:lnSpc>
                          <a:spcPct val="100000"/>
                        </a:lnSpc>
                        <a:buFont typeface="Arial" panose="020B0604020202020204" pitchFamily="34" charset="0"/>
                        <a:buChar char="•"/>
                      </a:pPr>
                      <a:r>
                        <a:rPr lang="en-GB" sz="1500" i="0" dirty="0" smtClean="0"/>
                        <a:t>Building Services Engineering</a:t>
                      </a:r>
                    </a:p>
                    <a:p>
                      <a:pPr marL="285750" indent="-180000">
                        <a:lnSpc>
                          <a:spcPct val="100000"/>
                        </a:lnSpc>
                        <a:buFont typeface="Arial" panose="020B0604020202020204" pitchFamily="34" charset="0"/>
                        <a:buChar char="•"/>
                      </a:pPr>
                      <a:r>
                        <a:rPr lang="en-GB" sz="1500" b="1" dirty="0" smtClean="0"/>
                        <a:t>Design, Surveying &amp; Planning</a:t>
                      </a:r>
                    </a:p>
                    <a:p>
                      <a:pPr marL="285750" indent="-180000">
                        <a:lnSpc>
                          <a:spcPct val="100000"/>
                        </a:lnSpc>
                        <a:buFont typeface="Arial" panose="020B0604020202020204" pitchFamily="34" charset="0"/>
                        <a:buChar char="•"/>
                      </a:pPr>
                      <a:r>
                        <a:rPr lang="en-GB" sz="1500" dirty="0" smtClean="0"/>
                        <a:t>Onsite Construction</a:t>
                      </a:r>
                      <a:endParaRPr lang="en-GB" sz="1500" dirty="0"/>
                    </a:p>
                  </a:txBody>
                  <a:tcPr marL="68580" marR="68580" marT="13500" marB="13500"/>
                </a:tc>
                <a:extLst>
                  <a:ext uri="{0D108BD9-81ED-4DB2-BD59-A6C34878D82A}">
                    <a16:rowId xmlns:a16="http://schemas.microsoft.com/office/drawing/2014/main" val="1371217492"/>
                  </a:ext>
                </a:extLst>
              </a:tr>
              <a:tr h="0">
                <a:tc>
                  <a:txBody>
                    <a:bodyPr/>
                    <a:lstStyle/>
                    <a:p>
                      <a:pPr>
                        <a:lnSpc>
                          <a:spcPct val="100000"/>
                        </a:lnSpc>
                      </a:pPr>
                      <a:r>
                        <a:rPr lang="en-GB" sz="1500" dirty="0" smtClean="0"/>
                        <a:t>Digital</a:t>
                      </a:r>
                      <a:endParaRPr lang="en-GB" sz="1500" dirty="0"/>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Development &amp; Digital Business Services</a:t>
                      </a:r>
                    </a:p>
                    <a:p>
                      <a:pPr marL="285750" indent="-180000">
                        <a:lnSpc>
                          <a:spcPct val="100000"/>
                        </a:lnSpc>
                        <a:buFont typeface="Arial" panose="020B0604020202020204" pitchFamily="34" charset="0"/>
                        <a:buChar char="•"/>
                      </a:pPr>
                      <a:r>
                        <a:rPr lang="en-GB" sz="1500" b="1" i="0" dirty="0" smtClean="0"/>
                        <a:t>Digital Production,  Design &amp; Development </a:t>
                      </a:r>
                      <a:endParaRPr lang="en-GB" sz="1500" i="1" dirty="0" smtClean="0"/>
                    </a:p>
                    <a:p>
                      <a:pPr marL="285750" indent="-180000">
                        <a:lnSpc>
                          <a:spcPct val="100000"/>
                        </a:lnSpc>
                        <a:buFont typeface="Arial" panose="020B0604020202020204" pitchFamily="34" charset="0"/>
                        <a:buChar char="•"/>
                      </a:pPr>
                      <a:r>
                        <a:rPr lang="en-GB" sz="1500" dirty="0" smtClean="0"/>
                        <a:t>Digital Support &amp; Services</a:t>
                      </a:r>
                    </a:p>
                  </a:txBody>
                  <a:tcPr marL="68580" marR="68580" marT="13500" marB="13500"/>
                </a:tc>
                <a:extLst>
                  <a:ext uri="{0D108BD9-81ED-4DB2-BD59-A6C34878D82A}">
                    <a16:rowId xmlns:a16="http://schemas.microsoft.com/office/drawing/2014/main" val="941048935"/>
                  </a:ext>
                </a:extLst>
              </a:tr>
              <a:tr h="0">
                <a:tc>
                  <a:txBody>
                    <a:bodyPr/>
                    <a:lstStyle/>
                    <a:p>
                      <a:pPr>
                        <a:lnSpc>
                          <a:spcPct val="100000"/>
                        </a:lnSpc>
                      </a:pPr>
                      <a:r>
                        <a:rPr lang="en-GB" sz="1500" dirty="0" smtClean="0"/>
                        <a:t>Engineering &amp; Manufacturing</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Design, Development &amp; Control</a:t>
                      </a:r>
                    </a:p>
                    <a:p>
                      <a:pPr marL="285750" indent="-180000">
                        <a:lnSpc>
                          <a:spcPct val="100000"/>
                        </a:lnSpc>
                        <a:buFont typeface="Arial" panose="020B0604020202020204" pitchFamily="34" charset="0"/>
                        <a:buChar char="•"/>
                      </a:pPr>
                      <a:r>
                        <a:rPr lang="en-GB" sz="1500" dirty="0" smtClean="0"/>
                        <a:t>Maintenance, Installation &amp; Repair</a:t>
                      </a:r>
                    </a:p>
                    <a:p>
                      <a:pPr marL="285750" indent="-180000">
                        <a:lnSpc>
                          <a:spcPct val="100000"/>
                        </a:lnSpc>
                        <a:buFont typeface="Arial" panose="020B0604020202020204" pitchFamily="34" charset="0"/>
                        <a:buChar char="•"/>
                      </a:pPr>
                      <a:r>
                        <a:rPr lang="en-GB" sz="1500" dirty="0" smtClean="0"/>
                        <a:t>Manufacturing &amp; Process</a:t>
                      </a:r>
                      <a:endParaRPr lang="en-GB" sz="1500" dirty="0"/>
                    </a:p>
                  </a:txBody>
                  <a:tcPr marL="68580" marR="68580" marT="13500" marB="13500"/>
                </a:tc>
                <a:extLst>
                  <a:ext uri="{0D108BD9-81ED-4DB2-BD59-A6C34878D82A}">
                    <a16:rowId xmlns:a16="http://schemas.microsoft.com/office/drawing/2014/main" val="2277919816"/>
                  </a:ext>
                </a:extLst>
              </a:tr>
              <a:tr h="0">
                <a:tc>
                  <a:txBody>
                    <a:bodyPr/>
                    <a:lstStyle/>
                    <a:p>
                      <a:pPr>
                        <a:lnSpc>
                          <a:spcPct val="100000"/>
                        </a:lnSpc>
                      </a:pPr>
                      <a:r>
                        <a:rPr lang="en-GB" sz="1500" dirty="0" smtClean="0"/>
                        <a:t>Health &amp; Science</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Health</a:t>
                      </a:r>
                    </a:p>
                    <a:p>
                      <a:pPr marL="285750" indent="-180000">
                        <a:lnSpc>
                          <a:spcPct val="100000"/>
                        </a:lnSpc>
                        <a:buFont typeface="Arial" panose="020B0604020202020204" pitchFamily="34" charset="0"/>
                        <a:buChar char="•"/>
                      </a:pPr>
                      <a:r>
                        <a:rPr lang="en-GB" sz="1500" dirty="0" smtClean="0"/>
                        <a:t>Healthcare Science</a:t>
                      </a:r>
                    </a:p>
                    <a:p>
                      <a:pPr marL="285750" indent="-180000">
                        <a:lnSpc>
                          <a:spcPct val="100000"/>
                        </a:lnSpc>
                        <a:buFont typeface="Arial" panose="020B0604020202020204" pitchFamily="34" charset="0"/>
                        <a:buChar char="•"/>
                      </a:pPr>
                      <a:r>
                        <a:rPr lang="en-GB" sz="1500" dirty="0" smtClean="0"/>
                        <a:t>Science</a:t>
                      </a:r>
                      <a:endParaRPr lang="en-GB" sz="1500" dirty="0"/>
                    </a:p>
                  </a:txBody>
                  <a:tcPr marL="68580" marR="68580" marT="13500" marB="13500"/>
                </a:tc>
                <a:extLst>
                  <a:ext uri="{0D108BD9-81ED-4DB2-BD59-A6C34878D82A}">
                    <a16:rowId xmlns:a16="http://schemas.microsoft.com/office/drawing/2014/main" val="3135240235"/>
                  </a:ext>
                </a:extLst>
              </a:tr>
              <a:tr h="0">
                <a:tc>
                  <a:txBody>
                    <a:bodyPr/>
                    <a:lstStyle/>
                    <a:p>
                      <a:pPr>
                        <a:lnSpc>
                          <a:spcPct val="100000"/>
                        </a:lnSpc>
                      </a:pPr>
                      <a:r>
                        <a:rPr lang="en-GB" sz="1500" dirty="0" smtClean="0"/>
                        <a:t>Legal, Financial &amp; Accounting</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Accounting</a:t>
                      </a:r>
                    </a:p>
                    <a:p>
                      <a:pPr marL="285750" indent="-180000">
                        <a:lnSpc>
                          <a:spcPct val="100000"/>
                        </a:lnSpc>
                        <a:buFont typeface="Arial" panose="020B0604020202020204" pitchFamily="34" charset="0"/>
                        <a:buChar char="•"/>
                      </a:pPr>
                      <a:r>
                        <a:rPr lang="en-GB" sz="1500" dirty="0" smtClean="0"/>
                        <a:t>Financial</a:t>
                      </a:r>
                    </a:p>
                    <a:p>
                      <a:pPr marL="28575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smtClean="0"/>
                        <a:t>Legal</a:t>
                      </a:r>
                    </a:p>
                  </a:txBody>
                  <a:tcPr marL="68580" marR="68580" marT="13500" marB="13500"/>
                </a:tc>
                <a:extLst>
                  <a:ext uri="{0D108BD9-81ED-4DB2-BD59-A6C34878D82A}">
                    <a16:rowId xmlns:a16="http://schemas.microsoft.com/office/drawing/2014/main" val="3930167008"/>
                  </a:ext>
                </a:extLst>
              </a:tr>
              <a:tr h="0">
                <a:tc>
                  <a:txBody>
                    <a:bodyPr/>
                    <a:lstStyle/>
                    <a:p>
                      <a:pPr>
                        <a:lnSpc>
                          <a:spcPct val="100000"/>
                        </a:lnSpc>
                      </a:pPr>
                      <a:r>
                        <a:rPr lang="en-GB" sz="1500" dirty="0" smtClean="0"/>
                        <a:t>Agriculture, Environmental &amp; Animal Care</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Agriculture, Land Management &amp; Production</a:t>
                      </a:r>
                    </a:p>
                    <a:p>
                      <a:pPr marL="285750" indent="-180000">
                        <a:lnSpc>
                          <a:spcPct val="100000"/>
                        </a:lnSpc>
                        <a:buFont typeface="Arial" panose="020B0604020202020204" pitchFamily="34" charset="0"/>
                        <a:buChar char="•"/>
                      </a:pPr>
                      <a:r>
                        <a:rPr lang="en-GB" sz="1500" dirty="0" smtClean="0"/>
                        <a:t>Animal Care &amp; Management</a:t>
                      </a:r>
                    </a:p>
                  </a:txBody>
                  <a:tcPr marL="68580" marR="68580" marT="13500" marB="13500"/>
                </a:tc>
                <a:extLst>
                  <a:ext uri="{0D108BD9-81ED-4DB2-BD59-A6C34878D82A}">
                    <a16:rowId xmlns:a16="http://schemas.microsoft.com/office/drawing/2014/main" val="3883194632"/>
                  </a:ext>
                </a:extLst>
              </a:tr>
              <a:tr h="0">
                <a:tc>
                  <a:txBody>
                    <a:bodyPr/>
                    <a:lstStyle/>
                    <a:p>
                      <a:pPr>
                        <a:lnSpc>
                          <a:spcPct val="100000"/>
                        </a:lnSpc>
                      </a:pPr>
                      <a:r>
                        <a:rPr lang="en-GB" sz="1500" dirty="0" smtClean="0"/>
                        <a:t>Business &amp; Administration</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Human Resources</a:t>
                      </a:r>
                    </a:p>
                    <a:p>
                      <a:pPr marL="285750" indent="-180000">
                        <a:lnSpc>
                          <a:spcPct val="100000"/>
                        </a:lnSpc>
                        <a:buFont typeface="Arial" panose="020B0604020202020204" pitchFamily="34" charset="0"/>
                        <a:buChar char="•"/>
                      </a:pPr>
                      <a:r>
                        <a:rPr lang="en-GB" sz="1500" dirty="0" smtClean="0"/>
                        <a:t>Management &amp; Administration</a:t>
                      </a:r>
                    </a:p>
                  </a:txBody>
                  <a:tcPr marL="68580" marR="68580" marT="13500" marB="13500"/>
                </a:tc>
                <a:extLst>
                  <a:ext uri="{0D108BD9-81ED-4DB2-BD59-A6C34878D82A}">
                    <a16:rowId xmlns:a16="http://schemas.microsoft.com/office/drawing/2014/main" val="779958594"/>
                  </a:ext>
                </a:extLst>
              </a:tr>
              <a:tr h="0">
                <a:tc>
                  <a:txBody>
                    <a:bodyPr/>
                    <a:lstStyle/>
                    <a:p>
                      <a:pPr>
                        <a:lnSpc>
                          <a:spcPct val="100000"/>
                        </a:lnSpc>
                      </a:pPr>
                      <a:r>
                        <a:rPr lang="en-GB" sz="1500" dirty="0" smtClean="0"/>
                        <a:t>Hair &amp; Beauty</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Hair, Beauty &amp; Aesthetics</a:t>
                      </a:r>
                    </a:p>
                  </a:txBody>
                  <a:tcPr marL="68580" marR="68580" marT="13500" marB="13500"/>
                </a:tc>
                <a:extLst>
                  <a:ext uri="{0D108BD9-81ED-4DB2-BD59-A6C34878D82A}">
                    <a16:rowId xmlns:a16="http://schemas.microsoft.com/office/drawing/2014/main" val="453430757"/>
                  </a:ext>
                </a:extLst>
              </a:tr>
              <a:tr h="0">
                <a:tc>
                  <a:txBody>
                    <a:bodyPr/>
                    <a:lstStyle/>
                    <a:p>
                      <a:pPr>
                        <a:lnSpc>
                          <a:spcPct val="100000"/>
                        </a:lnSpc>
                      </a:pPr>
                      <a:r>
                        <a:rPr lang="en-GB" sz="1500" dirty="0" smtClean="0"/>
                        <a:t>Creative &amp; Design</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Craft &amp; Design</a:t>
                      </a:r>
                    </a:p>
                    <a:p>
                      <a:pPr marL="285750" indent="-180000">
                        <a:lnSpc>
                          <a:spcPct val="100000"/>
                        </a:lnSpc>
                        <a:buFont typeface="Arial" panose="020B0604020202020204" pitchFamily="34" charset="0"/>
                        <a:buChar char="•"/>
                      </a:pPr>
                      <a:r>
                        <a:rPr lang="en-GB" sz="1500" dirty="0" smtClean="0"/>
                        <a:t>Cultural Heritage &amp; Visitor Attractions</a:t>
                      </a:r>
                    </a:p>
                    <a:p>
                      <a:pPr marL="285750" indent="-180000">
                        <a:lnSpc>
                          <a:spcPct val="100000"/>
                        </a:lnSpc>
                        <a:buFont typeface="Arial" panose="020B0604020202020204" pitchFamily="34" charset="0"/>
                        <a:buChar char="•"/>
                      </a:pPr>
                      <a:r>
                        <a:rPr lang="en-GB" sz="1500" dirty="0" smtClean="0"/>
                        <a:t>Music, Broadcast &amp; Production</a:t>
                      </a:r>
                    </a:p>
                  </a:txBody>
                  <a:tcPr marL="68580" marR="68580" marT="13500" marB="13500"/>
                </a:tc>
                <a:extLst>
                  <a:ext uri="{0D108BD9-81ED-4DB2-BD59-A6C34878D82A}">
                    <a16:rowId xmlns:a16="http://schemas.microsoft.com/office/drawing/2014/main" val="1944313050"/>
                  </a:ext>
                </a:extLst>
              </a:tr>
              <a:tr h="0">
                <a:tc>
                  <a:txBody>
                    <a:bodyPr/>
                    <a:lstStyle/>
                    <a:p>
                      <a:pPr>
                        <a:lnSpc>
                          <a:spcPct val="100000"/>
                        </a:lnSpc>
                      </a:pPr>
                      <a:r>
                        <a:rPr lang="en-GB" sz="1500" dirty="0" smtClean="0"/>
                        <a:t>Catering &amp; Hospitality</a:t>
                      </a:r>
                    </a:p>
                  </a:txBody>
                  <a:tcPr marL="68580" marR="68580" marT="13500" marB="13500"/>
                </a:tc>
                <a:tc>
                  <a:txBody>
                    <a:bodyPr/>
                    <a:lstStyle/>
                    <a:p>
                      <a:pPr marL="285750" indent="-180000">
                        <a:lnSpc>
                          <a:spcPct val="100000"/>
                        </a:lnSpc>
                        <a:buFont typeface="Arial" panose="020B0604020202020204" pitchFamily="34" charset="0"/>
                        <a:buChar char="•"/>
                      </a:pPr>
                      <a:r>
                        <a:rPr lang="en-GB" sz="1500" dirty="0" smtClean="0"/>
                        <a:t>Catering</a:t>
                      </a:r>
                    </a:p>
                  </a:txBody>
                  <a:tcPr marL="68580" marR="68580" marT="13500" marB="13500"/>
                </a:tc>
                <a:extLst>
                  <a:ext uri="{0D108BD9-81ED-4DB2-BD59-A6C34878D82A}">
                    <a16:rowId xmlns:a16="http://schemas.microsoft.com/office/drawing/2014/main" val="2289507999"/>
                  </a:ext>
                </a:extLst>
              </a:tr>
            </a:tbl>
          </a:graphicData>
        </a:graphic>
      </p:graphicFrame>
      <p:sp>
        <p:nvSpPr>
          <p:cNvPr id="5" name="Slide Number Placeholder 4"/>
          <p:cNvSpPr>
            <a:spLocks noGrp="1"/>
          </p:cNvSpPr>
          <p:nvPr>
            <p:ph type="sldNum" sz="quarter" idx="7"/>
          </p:nvPr>
        </p:nvSpPr>
        <p:spPr/>
        <p:txBody>
          <a:bodyPr/>
          <a:lstStyle/>
          <a:p>
            <a:fld id="{B6F15528-21DE-4FAA-801E-634DDDAF4B2B}" type="slidenum">
              <a:rPr lang="en-GB" smtClean="0"/>
              <a:pPr/>
              <a:t>12</a:t>
            </a:fld>
            <a:endParaRPr lang="en-GB" dirty="0"/>
          </a:p>
        </p:txBody>
      </p:sp>
    </p:spTree>
    <p:extLst>
      <p:ext uri="{BB962C8B-B14F-4D97-AF65-F5344CB8AC3E}">
        <p14:creationId xmlns:p14="http://schemas.microsoft.com/office/powerpoint/2010/main" val="281814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05F6-F667-48C9-ABBF-B21220038423}"/>
              </a:ext>
            </a:extLst>
          </p:cNvPr>
          <p:cNvSpPr>
            <a:spLocks noGrp="1"/>
          </p:cNvSpPr>
          <p:nvPr>
            <p:ph type="title"/>
          </p:nvPr>
        </p:nvSpPr>
        <p:spPr>
          <a:xfrm>
            <a:off x="381000" y="509895"/>
            <a:ext cx="7886700" cy="720378"/>
          </a:xfrm>
        </p:spPr>
        <p:txBody>
          <a:bodyPr/>
          <a:lstStyle/>
          <a:p>
            <a:r>
              <a:rPr lang="en-GB" dirty="0">
                <a:solidFill>
                  <a:srgbClr val="0070C0"/>
                </a:solidFill>
                <a:latin typeface="Gill Sans MT" panose="020B0502020104020203" pitchFamily="34" charset="0"/>
              </a:rPr>
              <a:t>The IFA’s Role</a:t>
            </a:r>
          </a:p>
        </p:txBody>
      </p:sp>
      <p:sp>
        <p:nvSpPr>
          <p:cNvPr id="5" name="object 4">
            <a:extLst>
              <a:ext uri="{FF2B5EF4-FFF2-40B4-BE49-F238E27FC236}">
                <a16:creationId xmlns:a16="http://schemas.microsoft.com/office/drawing/2014/main" id="{367468D3-266A-4408-BD3D-DBA7090ED906}"/>
              </a:ext>
            </a:extLst>
          </p:cNvPr>
          <p:cNvSpPr/>
          <p:nvPr/>
        </p:nvSpPr>
        <p:spPr>
          <a:xfrm>
            <a:off x="6705600" y="223534"/>
            <a:ext cx="2263948" cy="694712"/>
          </a:xfrm>
          <a:prstGeom prst="rect">
            <a:avLst/>
          </a:prstGeom>
          <a:blipFill>
            <a:blip r:embed="rId3" cstate="print"/>
            <a:stretch>
              <a:fillRect/>
            </a:stretch>
          </a:blipFill>
        </p:spPr>
        <p:txBody>
          <a:bodyPr wrap="square" lIns="0" tIns="0" rIns="0" bIns="0" rtlCol="0">
            <a:noAutofit/>
          </a:bodyPr>
          <a:lstStyle/>
          <a:p>
            <a:endParaRPr sz="1350" dirty="0">
              <a:latin typeface="Gill Sans MT" panose="020B0502020104020203" pitchFamily="34" charset="0"/>
            </a:endParaRPr>
          </a:p>
        </p:txBody>
      </p:sp>
      <p:sp>
        <p:nvSpPr>
          <p:cNvPr id="3" name="Rectangle 2">
            <a:extLst>
              <a:ext uri="{FF2B5EF4-FFF2-40B4-BE49-F238E27FC236}">
                <a16:creationId xmlns:a16="http://schemas.microsoft.com/office/drawing/2014/main" id="{2EA2B9D3-4036-4BE6-9675-6041675D8456}"/>
              </a:ext>
            </a:extLst>
          </p:cNvPr>
          <p:cNvSpPr/>
          <p:nvPr/>
        </p:nvSpPr>
        <p:spPr>
          <a:xfrm>
            <a:off x="6992502" y="4591695"/>
            <a:ext cx="1400695" cy="5694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latin typeface="Gill Sans MT" panose="020B0502020104020203" pitchFamily="34" charset="0"/>
              </a:rPr>
              <a:t>DfE Lead</a:t>
            </a:r>
          </a:p>
        </p:txBody>
      </p:sp>
      <p:sp>
        <p:nvSpPr>
          <p:cNvPr id="6" name="Rectangle 5">
            <a:extLst>
              <a:ext uri="{FF2B5EF4-FFF2-40B4-BE49-F238E27FC236}">
                <a16:creationId xmlns:a16="http://schemas.microsoft.com/office/drawing/2014/main" id="{7ED8D2E6-D27A-4949-B3DF-8DA027529DB6}"/>
              </a:ext>
            </a:extLst>
          </p:cNvPr>
          <p:cNvSpPr/>
          <p:nvPr/>
        </p:nvSpPr>
        <p:spPr>
          <a:xfrm>
            <a:off x="6992502" y="5231775"/>
            <a:ext cx="1400695" cy="569422"/>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latin typeface="Gill Sans MT" panose="020B0502020104020203" pitchFamily="34" charset="0"/>
              </a:rPr>
              <a:t>IFA Lead</a:t>
            </a:r>
          </a:p>
        </p:txBody>
      </p:sp>
      <p:graphicFrame>
        <p:nvGraphicFramePr>
          <p:cNvPr id="7" name="Diagram 6"/>
          <p:cNvGraphicFramePr/>
          <p:nvPr>
            <p:extLst>
              <p:ext uri="{D42A27DB-BD31-4B8C-83A1-F6EECF244321}">
                <p14:modId xmlns:p14="http://schemas.microsoft.com/office/powerpoint/2010/main" val="3719014492"/>
              </p:ext>
            </p:extLst>
          </p:nvPr>
        </p:nvGraphicFramePr>
        <p:xfrm>
          <a:off x="-681988" y="1295400"/>
          <a:ext cx="9075185" cy="4982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603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654-7B8C-4EC7-851A-866E64DFE690}"/>
              </a:ext>
            </a:extLst>
          </p:cNvPr>
          <p:cNvSpPr>
            <a:spLocks noGrp="1"/>
          </p:cNvSpPr>
          <p:nvPr>
            <p:ph type="title"/>
          </p:nvPr>
        </p:nvSpPr>
        <p:spPr>
          <a:xfrm>
            <a:off x="465268" y="533400"/>
            <a:ext cx="7886700" cy="637751"/>
          </a:xfrm>
        </p:spPr>
        <p:txBody>
          <a:bodyPr/>
          <a:lstStyle/>
          <a:p>
            <a:r>
              <a:rPr lang="en-GB" dirty="0" smtClean="0">
                <a:latin typeface="Gill Sans MT" panose="020B0502020104020203" pitchFamily="34" charset="0"/>
              </a:rPr>
              <a:t>T-Level Roll-Out Plan</a:t>
            </a:r>
            <a:endParaRPr lang="en-GB" dirty="0">
              <a:solidFill>
                <a:srgbClr val="0070C0"/>
              </a:solidFill>
              <a:latin typeface="Gill Sans MT" panose="020B0502020104020203" pitchFamily="34" charset="0"/>
            </a:endParaRPr>
          </a:p>
        </p:txBody>
      </p:sp>
      <p:sp>
        <p:nvSpPr>
          <p:cNvPr id="4" name="TextBox 3">
            <a:extLst>
              <a:ext uri="{FF2B5EF4-FFF2-40B4-BE49-F238E27FC236}">
                <a16:creationId xmlns:a16="http://schemas.microsoft.com/office/drawing/2014/main" id="{621EDFEC-3695-436A-A9C2-C53D1D755A57}"/>
              </a:ext>
            </a:extLst>
          </p:cNvPr>
          <p:cNvSpPr txBox="1"/>
          <p:nvPr/>
        </p:nvSpPr>
        <p:spPr>
          <a:xfrm>
            <a:off x="465268" y="1295400"/>
            <a:ext cx="8143693" cy="5447645"/>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Arial" panose="020B0604020202020204" pitchFamily="34" charset="0"/>
                <a:cs typeface="Arial" panose="020B0604020202020204" pitchFamily="34" charset="0"/>
              </a:rPr>
              <a:t>F</a:t>
            </a:r>
            <a:r>
              <a:rPr lang="en-GB" sz="2400" dirty="0" smtClean="0">
                <a:latin typeface="Arial" panose="020B0604020202020204" pitchFamily="34" charset="0"/>
                <a:cs typeface="Arial" panose="020B0604020202020204" pitchFamily="34" charset="0"/>
              </a:rPr>
              <a:t>irst </a:t>
            </a:r>
            <a:r>
              <a:rPr lang="en-GB" sz="2400" dirty="0">
                <a:latin typeface="Arial" panose="020B0604020202020204" pitchFamily="34" charset="0"/>
                <a:cs typeface="Arial" panose="020B0604020202020204" pitchFamily="34" charset="0"/>
              </a:rPr>
              <a:t>wave in </a:t>
            </a:r>
            <a:r>
              <a:rPr lang="en-GB" sz="2400" b="1" dirty="0">
                <a:latin typeface="Arial" panose="020B0604020202020204" pitchFamily="34" charset="0"/>
                <a:cs typeface="Arial" panose="020B0604020202020204" pitchFamily="34" charset="0"/>
              </a:rPr>
              <a:t>September </a:t>
            </a:r>
            <a:r>
              <a:rPr lang="en-GB" sz="2400" b="1" dirty="0" smtClean="0">
                <a:latin typeface="Arial" panose="020B0604020202020204" pitchFamily="34" charset="0"/>
                <a:cs typeface="Arial" panose="020B0604020202020204" pitchFamily="34" charset="0"/>
              </a:rPr>
              <a:t>2020</a:t>
            </a:r>
            <a:r>
              <a:rPr lang="en-GB" sz="2400" dirty="0" smtClean="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685800" lvl="1" indent="-342900" algn="just">
              <a:buFont typeface="Arial" panose="020B0604020202020204" pitchFamily="34" charset="0"/>
              <a:buChar char="•"/>
            </a:pPr>
            <a:r>
              <a:rPr lang="en-GB" sz="2400" i="1" dirty="0">
                <a:solidFill>
                  <a:srgbClr val="0070C0"/>
                </a:solidFill>
                <a:latin typeface="Arial" panose="020B0604020202020204" pitchFamily="34" charset="0"/>
                <a:cs typeface="Arial" panose="020B0604020202020204" pitchFamily="34" charset="0"/>
              </a:rPr>
              <a:t>Education and Childcare, </a:t>
            </a:r>
          </a:p>
          <a:p>
            <a:pPr marL="685800" lvl="1" indent="-342900" algn="just">
              <a:buFont typeface="Arial" panose="020B0604020202020204" pitchFamily="34" charset="0"/>
              <a:buChar char="•"/>
            </a:pPr>
            <a:r>
              <a:rPr lang="en-GB" sz="2400" b="1" i="1" dirty="0">
                <a:solidFill>
                  <a:srgbClr val="0070C0"/>
                </a:solidFill>
                <a:latin typeface="Arial" panose="020B0604020202020204" pitchFamily="34" charset="0"/>
                <a:cs typeface="Arial" panose="020B0604020202020204" pitchFamily="34" charset="0"/>
              </a:rPr>
              <a:t>Design, Surveying and Planning from the Construction Route</a:t>
            </a:r>
            <a:r>
              <a:rPr lang="en-GB" sz="2400" i="1" dirty="0">
                <a:solidFill>
                  <a:srgbClr val="0070C0"/>
                </a:solidFill>
                <a:latin typeface="Arial" panose="020B0604020202020204" pitchFamily="34" charset="0"/>
                <a:cs typeface="Arial" panose="020B0604020202020204" pitchFamily="34" charset="0"/>
              </a:rPr>
              <a:t>; and </a:t>
            </a:r>
          </a:p>
          <a:p>
            <a:pPr marL="685800" lvl="1" indent="-342900" algn="just">
              <a:buFont typeface="Arial" panose="020B0604020202020204" pitchFamily="34" charset="0"/>
              <a:buChar char="•"/>
            </a:pPr>
            <a:r>
              <a:rPr lang="en-GB" sz="2400" i="1" dirty="0">
                <a:solidFill>
                  <a:srgbClr val="0070C0"/>
                </a:solidFill>
                <a:latin typeface="Arial" panose="020B0604020202020204" pitchFamily="34" charset="0"/>
                <a:cs typeface="Arial" panose="020B0604020202020204" pitchFamily="34" charset="0"/>
              </a:rPr>
              <a:t>Digital Applications, Design and Development, from the Digital Route. </a:t>
            </a:r>
          </a:p>
          <a:p>
            <a:pPr marL="342900" indent="-342900" algn="just">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400" b="1" dirty="0">
                <a:latin typeface="Arial" panose="020B0604020202020204" pitchFamily="34" charset="0"/>
                <a:cs typeface="Arial" panose="020B0604020202020204" pitchFamily="34" charset="0"/>
              </a:rPr>
              <a:t>Seven </a:t>
            </a:r>
            <a:r>
              <a:rPr lang="en-GB" sz="2400" b="1" dirty="0" smtClean="0">
                <a:latin typeface="Arial" panose="020B0604020202020204" pitchFamily="34" charset="0"/>
                <a:cs typeface="Arial" panose="020B0604020202020204" pitchFamily="34" charset="0"/>
              </a:rPr>
              <a:t>further </a:t>
            </a:r>
            <a:r>
              <a:rPr lang="en-GB" sz="2400" b="1" dirty="0">
                <a:latin typeface="Arial" panose="020B0604020202020204" pitchFamily="34" charset="0"/>
                <a:cs typeface="Arial" panose="020B0604020202020204" pitchFamily="34" charset="0"/>
              </a:rPr>
              <a:t>from 2021. </a:t>
            </a:r>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ecision </a:t>
            </a:r>
            <a:r>
              <a:rPr lang="en-GB" sz="2400" dirty="0">
                <a:latin typeface="Arial" panose="020B0604020202020204" pitchFamily="34" charset="0"/>
                <a:cs typeface="Arial" panose="020B0604020202020204" pitchFamily="34" charset="0"/>
              </a:rPr>
              <a:t>on the pathways </a:t>
            </a:r>
            <a:r>
              <a:rPr lang="en-GB" sz="2400" dirty="0" smtClean="0">
                <a:latin typeface="Arial" panose="020B0604020202020204" pitchFamily="34" charset="0"/>
                <a:cs typeface="Arial" panose="020B0604020202020204" pitchFamily="34" charset="0"/>
              </a:rPr>
              <a:t>announced 3 Dec. </a:t>
            </a:r>
            <a:endParaRPr lang="en-GB"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400" dirty="0">
                <a:latin typeface="Arial" panose="020B0604020202020204" pitchFamily="34" charset="0"/>
                <a:cs typeface="Arial" panose="020B0604020202020204" pitchFamily="34" charset="0"/>
              </a:rPr>
              <a:t>Outline </a:t>
            </a:r>
            <a:r>
              <a:rPr lang="en-GB" sz="2400" b="1" dirty="0">
                <a:latin typeface="Arial" panose="020B0604020202020204" pitchFamily="34" charset="0"/>
                <a:cs typeface="Arial" panose="020B0604020202020204" pitchFamily="34" charset="0"/>
              </a:rPr>
              <a:t>content for future T Levels in 2021, 2022, and 2023 </a:t>
            </a:r>
            <a:r>
              <a:rPr lang="en-GB" sz="2400" dirty="0" smtClean="0">
                <a:latin typeface="Arial" panose="020B0604020202020204" pitchFamily="34" charset="0"/>
                <a:cs typeface="Arial" panose="020B0604020202020204" pitchFamily="34" charset="0"/>
              </a:rPr>
              <a:t>under development.   </a:t>
            </a:r>
            <a:endParaRPr lang="en-GB"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
        <p:nvSpPr>
          <p:cNvPr id="5" name="object 4">
            <a:extLst>
              <a:ext uri="{FF2B5EF4-FFF2-40B4-BE49-F238E27FC236}">
                <a16:creationId xmlns:a16="http://schemas.microsoft.com/office/drawing/2014/main" id="{0BE894C7-AC7D-4A3C-A5EA-DEEEB9E81CBF}"/>
              </a:ext>
            </a:extLst>
          </p:cNvPr>
          <p:cNvSpPr/>
          <p:nvPr/>
        </p:nvSpPr>
        <p:spPr>
          <a:xfrm>
            <a:off x="6705600" y="279743"/>
            <a:ext cx="2263948" cy="694712"/>
          </a:xfrm>
          <a:prstGeom prst="rect">
            <a:avLst/>
          </a:prstGeom>
          <a:blipFill>
            <a:blip r:embed="rId3" cstate="print"/>
            <a:stretch>
              <a:fillRect/>
            </a:stretch>
          </a:blipFill>
        </p:spPr>
        <p:txBody>
          <a:bodyPr wrap="square" lIns="0" tIns="0" rIns="0" bIns="0" rtlCol="0">
            <a:noAutofit/>
          </a:bodyPr>
          <a:lstStyle/>
          <a:p>
            <a:endParaRPr sz="1350" dirty="0">
              <a:latin typeface="Gill Sans MT" panose="020B0502020104020203" pitchFamily="34" charset="0"/>
            </a:endParaRPr>
          </a:p>
        </p:txBody>
      </p:sp>
    </p:spTree>
    <p:extLst>
      <p:ext uri="{BB962C8B-B14F-4D97-AF65-F5344CB8AC3E}">
        <p14:creationId xmlns:p14="http://schemas.microsoft.com/office/powerpoint/2010/main" val="1971360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Text Placeholder 2"/>
          <p:cNvSpPr>
            <a:spLocks noGrp="1"/>
          </p:cNvSpPr>
          <p:nvPr>
            <p:ph type="body" idx="1"/>
          </p:nvPr>
        </p:nvSpPr>
        <p:spPr>
          <a:xfrm>
            <a:off x="457200" y="1752600"/>
            <a:ext cx="7536804" cy="2176428"/>
          </a:xfrm>
        </p:spPr>
        <p:txBody>
          <a:bodyPr>
            <a:noAutofit/>
          </a:bodyPr>
          <a:lstStyle/>
          <a:p>
            <a:r>
              <a:rPr lang="en-GB" sz="3200" dirty="0" smtClean="0"/>
              <a:t>Creating a Brand</a:t>
            </a:r>
          </a:p>
          <a:p>
            <a:pPr marL="0" indent="0">
              <a:buNone/>
            </a:pPr>
            <a:endParaRPr lang="en-GB" sz="3200" dirty="0" smtClean="0"/>
          </a:p>
          <a:p>
            <a:r>
              <a:rPr lang="en-GB" sz="3200" dirty="0" smtClean="0"/>
              <a:t>Creating Confidence</a:t>
            </a:r>
          </a:p>
          <a:p>
            <a:endParaRPr lang="en-GB" sz="3200" dirty="0" smtClean="0"/>
          </a:p>
          <a:p>
            <a:r>
              <a:rPr lang="en-GB" sz="3200" dirty="0" smtClean="0"/>
              <a:t>Building Awareness</a:t>
            </a:r>
          </a:p>
          <a:p>
            <a:endParaRPr lang="en-GB" sz="3200" dirty="0" smtClean="0"/>
          </a:p>
          <a:p>
            <a:r>
              <a:rPr lang="en-GB" sz="3200" dirty="0" smtClean="0"/>
              <a:t>Industrial Placement</a:t>
            </a:r>
            <a:endParaRPr lang="en-GB" sz="3200" dirty="0"/>
          </a:p>
        </p:txBody>
      </p:sp>
      <p:sp>
        <p:nvSpPr>
          <p:cNvPr id="4" name="Slide Number Placeholder 3"/>
          <p:cNvSpPr>
            <a:spLocks noGrp="1"/>
          </p:cNvSpPr>
          <p:nvPr>
            <p:ph type="sldNum" sz="quarter" idx="7"/>
          </p:nvPr>
        </p:nvSpPr>
        <p:spPr/>
        <p:txBody>
          <a:bodyPr/>
          <a:lstStyle/>
          <a:p>
            <a:fld id="{B6F15528-21DE-4FAA-801E-634DDDAF4B2B}" type="slidenum">
              <a:rPr lang="en-GB" smtClean="0"/>
              <a:pPr/>
              <a:t>15</a:t>
            </a:fld>
            <a:endParaRPr lang="en-GB" dirty="0"/>
          </a:p>
        </p:txBody>
      </p:sp>
    </p:spTree>
    <p:extLst>
      <p:ext uri="{BB962C8B-B14F-4D97-AF65-F5344CB8AC3E}">
        <p14:creationId xmlns:p14="http://schemas.microsoft.com/office/powerpoint/2010/main" val="393965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a:t>
            </a:r>
            <a:r>
              <a:rPr lang="en-GB" dirty="0" err="1" smtClean="0"/>
              <a:t>Aways</a:t>
            </a:r>
            <a:endParaRPr lang="en-GB" dirty="0"/>
          </a:p>
        </p:txBody>
      </p:sp>
      <p:sp>
        <p:nvSpPr>
          <p:cNvPr id="3" name="Text Placeholder 2"/>
          <p:cNvSpPr>
            <a:spLocks noGrp="1"/>
          </p:cNvSpPr>
          <p:nvPr>
            <p:ph type="body" idx="1"/>
          </p:nvPr>
        </p:nvSpPr>
        <p:spPr>
          <a:xfrm>
            <a:off x="457200" y="1447800"/>
            <a:ext cx="8229600" cy="4724400"/>
          </a:xfrm>
        </p:spPr>
        <p:txBody>
          <a:bodyPr>
            <a:normAutofit fontScale="92500" lnSpcReduction="10000"/>
          </a:bodyPr>
          <a:lstStyle/>
          <a:p>
            <a:pPr>
              <a:lnSpc>
                <a:spcPct val="120000"/>
              </a:lnSpc>
            </a:pPr>
            <a:r>
              <a:rPr lang="en-GB" dirty="0" smtClean="0"/>
              <a:t>Reforms are beginning to deliver their aims</a:t>
            </a:r>
          </a:p>
          <a:p>
            <a:pPr>
              <a:lnSpc>
                <a:spcPct val="120000"/>
              </a:lnSpc>
            </a:pPr>
            <a:endParaRPr lang="en-GB" dirty="0" smtClean="0"/>
          </a:p>
          <a:p>
            <a:pPr>
              <a:lnSpc>
                <a:spcPct val="120000"/>
              </a:lnSpc>
            </a:pPr>
            <a:r>
              <a:rPr lang="en-GB" dirty="0" smtClean="0"/>
              <a:t>South West has made good progress, notably in comparison to large cities</a:t>
            </a:r>
          </a:p>
          <a:p>
            <a:pPr>
              <a:lnSpc>
                <a:spcPct val="120000"/>
              </a:lnSpc>
            </a:pPr>
            <a:endParaRPr lang="en-GB" dirty="0" smtClean="0"/>
          </a:p>
          <a:p>
            <a:pPr>
              <a:lnSpc>
                <a:spcPct val="120000"/>
              </a:lnSpc>
            </a:pPr>
            <a:r>
              <a:rPr lang="en-GB" dirty="0" smtClean="0"/>
              <a:t>Still some distance to go, notably with SMEs and also Provider provision</a:t>
            </a:r>
          </a:p>
          <a:p>
            <a:pPr>
              <a:lnSpc>
                <a:spcPct val="120000"/>
              </a:lnSpc>
            </a:pPr>
            <a:endParaRPr lang="en-GB" dirty="0"/>
          </a:p>
          <a:p>
            <a:pPr>
              <a:lnSpc>
                <a:spcPct val="120000"/>
              </a:lnSpc>
            </a:pPr>
            <a:r>
              <a:rPr lang="en-GB" dirty="0" err="1" smtClean="0"/>
              <a:t>IfA</a:t>
            </a:r>
            <a:r>
              <a:rPr lang="en-GB" dirty="0" smtClean="0"/>
              <a:t> recognises has a part to play</a:t>
            </a:r>
          </a:p>
          <a:p>
            <a:endParaRPr lang="en-GB" dirty="0"/>
          </a:p>
        </p:txBody>
      </p:sp>
      <p:sp>
        <p:nvSpPr>
          <p:cNvPr id="4" name="Slide Number Placeholder 3"/>
          <p:cNvSpPr>
            <a:spLocks noGrp="1"/>
          </p:cNvSpPr>
          <p:nvPr>
            <p:ph type="sldNum" sz="quarter" idx="7"/>
          </p:nvPr>
        </p:nvSpPr>
        <p:spPr/>
        <p:txBody>
          <a:bodyPr/>
          <a:lstStyle/>
          <a:p>
            <a:fld id="{B6F15528-21DE-4FAA-801E-634DDDAF4B2B}" type="slidenum">
              <a:rPr lang="en-GB" smtClean="0"/>
              <a:pPr/>
              <a:t>16</a:t>
            </a:fld>
            <a:endParaRPr lang="en-GB" dirty="0"/>
          </a:p>
        </p:txBody>
      </p:sp>
      <p:sp>
        <p:nvSpPr>
          <p:cNvPr id="5" name="object 4">
            <a:extLst>
              <a:ext uri="{FF2B5EF4-FFF2-40B4-BE49-F238E27FC236}">
                <a16:creationId xmlns:a16="http://schemas.microsoft.com/office/drawing/2014/main" id="{367468D3-266A-4408-BD3D-DBA7090ED906}"/>
              </a:ext>
            </a:extLst>
          </p:cNvPr>
          <p:cNvSpPr/>
          <p:nvPr/>
        </p:nvSpPr>
        <p:spPr>
          <a:xfrm>
            <a:off x="6705600" y="223534"/>
            <a:ext cx="2263948" cy="694712"/>
          </a:xfrm>
          <a:prstGeom prst="rect">
            <a:avLst/>
          </a:prstGeom>
          <a:blipFill>
            <a:blip r:embed="rId3" cstate="print"/>
            <a:stretch>
              <a:fillRect/>
            </a:stretch>
          </a:blipFill>
        </p:spPr>
        <p:txBody>
          <a:bodyPr wrap="square" lIns="0" tIns="0" rIns="0" bIns="0" rtlCol="0">
            <a:noAutofit/>
          </a:bodyPr>
          <a:lstStyle/>
          <a:p>
            <a:endParaRPr sz="1350" dirty="0">
              <a:latin typeface="Gill Sans MT" panose="020B0502020104020203" pitchFamily="34" charset="0"/>
            </a:endParaRPr>
          </a:p>
        </p:txBody>
      </p:sp>
    </p:spTree>
    <p:extLst>
      <p:ext uri="{BB962C8B-B14F-4D97-AF65-F5344CB8AC3E}">
        <p14:creationId xmlns:p14="http://schemas.microsoft.com/office/powerpoint/2010/main" val="150666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28" y="1701411"/>
            <a:ext cx="9138272" cy="5492484"/>
          </a:xfrm>
          <a:custGeom>
            <a:avLst/>
            <a:gdLst/>
            <a:ahLst/>
            <a:cxnLst/>
            <a:rect l="l" t="t" r="r" b="b"/>
            <a:pathLst>
              <a:path w="9138272" h="5460716">
                <a:moveTo>
                  <a:pt x="6350663" y="0"/>
                </a:moveTo>
                <a:lnTo>
                  <a:pt x="5802673" y="4779"/>
                </a:lnTo>
                <a:lnTo>
                  <a:pt x="5227036" y="26422"/>
                </a:lnTo>
                <a:lnTo>
                  <a:pt x="4629571" y="63031"/>
                </a:lnTo>
                <a:lnTo>
                  <a:pt x="4016099" y="112711"/>
                </a:lnTo>
                <a:lnTo>
                  <a:pt x="3392438" y="173565"/>
                </a:lnTo>
                <a:lnTo>
                  <a:pt x="2764410" y="243696"/>
                </a:lnTo>
                <a:lnTo>
                  <a:pt x="2137834" y="321209"/>
                </a:lnTo>
                <a:lnTo>
                  <a:pt x="1518530" y="404208"/>
                </a:lnTo>
                <a:lnTo>
                  <a:pt x="9" y="629959"/>
                </a:lnTo>
                <a:lnTo>
                  <a:pt x="0" y="5460716"/>
                </a:lnTo>
                <a:lnTo>
                  <a:pt x="9138272" y="5460716"/>
                </a:lnTo>
                <a:lnTo>
                  <a:pt x="9138272" y="686787"/>
                </a:lnTo>
                <a:lnTo>
                  <a:pt x="9007411" y="586029"/>
                </a:lnTo>
                <a:lnTo>
                  <a:pt x="8751817" y="429080"/>
                </a:lnTo>
                <a:lnTo>
                  <a:pt x="8472205" y="295413"/>
                </a:lnTo>
                <a:lnTo>
                  <a:pt x="8149750" y="187435"/>
                </a:lnTo>
                <a:lnTo>
                  <a:pt x="7770549" y="105800"/>
                </a:lnTo>
                <a:lnTo>
                  <a:pt x="7340421" y="48614"/>
                </a:lnTo>
                <a:lnTo>
                  <a:pt x="6865185" y="13979"/>
                </a:lnTo>
                <a:lnTo>
                  <a:pt x="6350663" y="0"/>
                </a:lnTo>
                <a:close/>
              </a:path>
            </a:pathLst>
          </a:custGeom>
          <a:solidFill>
            <a:srgbClr val="0785C6"/>
          </a:solidFill>
        </p:spPr>
        <p:txBody>
          <a:bodyPr wrap="square" lIns="0" tIns="0" rIns="0" bIns="0" rtlCol="0">
            <a:noAutofit/>
          </a:bodyPr>
          <a:lstStyle/>
          <a:p>
            <a:endParaRPr dirty="0"/>
          </a:p>
        </p:txBody>
      </p:sp>
      <p:sp>
        <p:nvSpPr>
          <p:cNvPr id="3" name="object 3"/>
          <p:cNvSpPr/>
          <p:nvPr/>
        </p:nvSpPr>
        <p:spPr>
          <a:xfrm>
            <a:off x="4857918" y="2426241"/>
            <a:ext cx="4282754" cy="4431758"/>
          </a:xfrm>
          <a:custGeom>
            <a:avLst/>
            <a:gdLst/>
            <a:ahLst/>
            <a:cxnLst/>
            <a:rect l="l" t="t" r="r" b="b"/>
            <a:pathLst>
              <a:path w="4282754" h="4431758">
                <a:moveTo>
                  <a:pt x="1790091" y="3210106"/>
                </a:moveTo>
                <a:lnTo>
                  <a:pt x="1735502" y="3211216"/>
                </a:lnTo>
                <a:lnTo>
                  <a:pt x="1682973" y="3213837"/>
                </a:lnTo>
                <a:lnTo>
                  <a:pt x="1632529" y="3218206"/>
                </a:lnTo>
                <a:lnTo>
                  <a:pt x="1584110" y="3224580"/>
                </a:lnTo>
                <a:lnTo>
                  <a:pt x="1538002" y="3233148"/>
                </a:lnTo>
                <a:lnTo>
                  <a:pt x="1493971" y="3244197"/>
                </a:lnTo>
                <a:lnTo>
                  <a:pt x="1452129" y="3257950"/>
                </a:lnTo>
                <a:lnTo>
                  <a:pt x="1412503" y="3274645"/>
                </a:lnTo>
                <a:lnTo>
                  <a:pt x="1375118" y="3294522"/>
                </a:lnTo>
                <a:lnTo>
                  <a:pt x="1340000" y="3317818"/>
                </a:lnTo>
                <a:lnTo>
                  <a:pt x="1307176" y="3344772"/>
                </a:lnTo>
                <a:lnTo>
                  <a:pt x="1276671" y="3375623"/>
                </a:lnTo>
                <a:lnTo>
                  <a:pt x="1248511" y="3410610"/>
                </a:lnTo>
                <a:lnTo>
                  <a:pt x="1222497" y="3452542"/>
                </a:lnTo>
                <a:lnTo>
                  <a:pt x="1198358" y="3503472"/>
                </a:lnTo>
                <a:lnTo>
                  <a:pt x="1176011" y="3562495"/>
                </a:lnTo>
                <a:lnTo>
                  <a:pt x="1155371" y="3628709"/>
                </a:lnTo>
                <a:lnTo>
                  <a:pt x="1136357" y="3701209"/>
                </a:lnTo>
                <a:lnTo>
                  <a:pt x="1118886" y="3779092"/>
                </a:lnTo>
                <a:lnTo>
                  <a:pt x="1102873" y="3861453"/>
                </a:lnTo>
                <a:lnTo>
                  <a:pt x="1088237" y="3947390"/>
                </a:lnTo>
                <a:lnTo>
                  <a:pt x="1074894" y="4035998"/>
                </a:lnTo>
                <a:lnTo>
                  <a:pt x="1062761" y="4126374"/>
                </a:lnTo>
                <a:lnTo>
                  <a:pt x="1051755" y="4217614"/>
                </a:lnTo>
                <a:lnTo>
                  <a:pt x="1041793" y="4308814"/>
                </a:lnTo>
                <a:lnTo>
                  <a:pt x="1032791" y="4399071"/>
                </a:lnTo>
                <a:lnTo>
                  <a:pt x="1029788" y="4431758"/>
                </a:lnTo>
                <a:lnTo>
                  <a:pt x="2074611" y="4431758"/>
                </a:lnTo>
                <a:lnTo>
                  <a:pt x="2111665" y="4409807"/>
                </a:lnTo>
                <a:lnTo>
                  <a:pt x="2174741" y="4369319"/>
                </a:lnTo>
                <a:lnTo>
                  <a:pt x="2231337" y="4329229"/>
                </a:lnTo>
                <a:lnTo>
                  <a:pt x="2280566" y="4289735"/>
                </a:lnTo>
                <a:lnTo>
                  <a:pt x="2321544" y="4251038"/>
                </a:lnTo>
                <a:lnTo>
                  <a:pt x="2353386" y="4213339"/>
                </a:lnTo>
                <a:lnTo>
                  <a:pt x="2377957" y="4175747"/>
                </a:lnTo>
                <a:lnTo>
                  <a:pt x="2397871" y="4137202"/>
                </a:lnTo>
                <a:lnTo>
                  <a:pt x="2413362" y="4097655"/>
                </a:lnTo>
                <a:lnTo>
                  <a:pt x="2424665" y="4057058"/>
                </a:lnTo>
                <a:lnTo>
                  <a:pt x="2432016" y="4015361"/>
                </a:lnTo>
                <a:lnTo>
                  <a:pt x="2435649" y="3972516"/>
                </a:lnTo>
                <a:lnTo>
                  <a:pt x="2435798" y="3928472"/>
                </a:lnTo>
                <a:lnTo>
                  <a:pt x="2432700" y="3883181"/>
                </a:lnTo>
                <a:lnTo>
                  <a:pt x="2426589" y="3836595"/>
                </a:lnTo>
                <a:lnTo>
                  <a:pt x="2417700" y="3788664"/>
                </a:lnTo>
                <a:lnTo>
                  <a:pt x="2406268" y="3739338"/>
                </a:lnTo>
                <a:lnTo>
                  <a:pt x="2392528" y="3688569"/>
                </a:lnTo>
                <a:lnTo>
                  <a:pt x="2376714" y="3636308"/>
                </a:lnTo>
                <a:lnTo>
                  <a:pt x="2359062" y="3582506"/>
                </a:lnTo>
                <a:lnTo>
                  <a:pt x="2339807" y="3527114"/>
                </a:lnTo>
                <a:lnTo>
                  <a:pt x="2319184" y="3470082"/>
                </a:lnTo>
                <a:lnTo>
                  <a:pt x="2297427" y="3411362"/>
                </a:lnTo>
                <a:lnTo>
                  <a:pt x="2251454" y="3288660"/>
                </a:lnTo>
                <a:lnTo>
                  <a:pt x="2227707" y="3224580"/>
                </a:lnTo>
                <a:lnTo>
                  <a:pt x="1905345" y="3211462"/>
                </a:lnTo>
                <a:lnTo>
                  <a:pt x="1846714" y="3210267"/>
                </a:lnTo>
                <a:lnTo>
                  <a:pt x="1790091" y="3210106"/>
                </a:lnTo>
              </a:path>
              <a:path w="4282754" h="4431758">
                <a:moveTo>
                  <a:pt x="3392028" y="3210134"/>
                </a:moveTo>
                <a:lnTo>
                  <a:pt x="3335405" y="3210295"/>
                </a:lnTo>
                <a:lnTo>
                  <a:pt x="3276775" y="3211489"/>
                </a:lnTo>
                <a:lnTo>
                  <a:pt x="2954413" y="3224606"/>
                </a:lnTo>
                <a:lnTo>
                  <a:pt x="2930666" y="3288685"/>
                </a:lnTo>
                <a:lnTo>
                  <a:pt x="2884693" y="3411387"/>
                </a:lnTo>
                <a:lnTo>
                  <a:pt x="2862936" y="3470107"/>
                </a:lnTo>
                <a:lnTo>
                  <a:pt x="2842312" y="3527139"/>
                </a:lnTo>
                <a:lnTo>
                  <a:pt x="2823057" y="3582532"/>
                </a:lnTo>
                <a:lnTo>
                  <a:pt x="2805406" y="3636334"/>
                </a:lnTo>
                <a:lnTo>
                  <a:pt x="2789592" y="3688595"/>
                </a:lnTo>
                <a:lnTo>
                  <a:pt x="2775852" y="3739364"/>
                </a:lnTo>
                <a:lnTo>
                  <a:pt x="2764420" y="3788690"/>
                </a:lnTo>
                <a:lnTo>
                  <a:pt x="2755530" y="3836623"/>
                </a:lnTo>
                <a:lnTo>
                  <a:pt x="2749419" y="3883210"/>
                </a:lnTo>
                <a:lnTo>
                  <a:pt x="2746321" y="3928501"/>
                </a:lnTo>
                <a:lnTo>
                  <a:pt x="2746471" y="3972545"/>
                </a:lnTo>
                <a:lnTo>
                  <a:pt x="2750104" y="4015392"/>
                </a:lnTo>
                <a:lnTo>
                  <a:pt x="2757454" y="4057090"/>
                </a:lnTo>
                <a:lnTo>
                  <a:pt x="2768758" y="4097689"/>
                </a:lnTo>
                <a:lnTo>
                  <a:pt x="2784249" y="4137236"/>
                </a:lnTo>
                <a:lnTo>
                  <a:pt x="2804163" y="4175783"/>
                </a:lnTo>
                <a:lnTo>
                  <a:pt x="2828734" y="4213377"/>
                </a:lnTo>
                <a:lnTo>
                  <a:pt x="2860576" y="4251075"/>
                </a:lnTo>
                <a:lnTo>
                  <a:pt x="2901554" y="4289770"/>
                </a:lnTo>
                <a:lnTo>
                  <a:pt x="2950783" y="4329262"/>
                </a:lnTo>
                <a:lnTo>
                  <a:pt x="3007379" y="4369351"/>
                </a:lnTo>
                <a:lnTo>
                  <a:pt x="3070455" y="4409838"/>
                </a:lnTo>
                <a:lnTo>
                  <a:pt x="3107457" y="4431758"/>
                </a:lnTo>
                <a:lnTo>
                  <a:pt x="4152333" y="4431758"/>
                </a:lnTo>
                <a:lnTo>
                  <a:pt x="4149332" y="4399100"/>
                </a:lnTo>
                <a:lnTo>
                  <a:pt x="4140330" y="4308842"/>
                </a:lnTo>
                <a:lnTo>
                  <a:pt x="4130367" y="4217641"/>
                </a:lnTo>
                <a:lnTo>
                  <a:pt x="4119360" y="4126401"/>
                </a:lnTo>
                <a:lnTo>
                  <a:pt x="4107227" y="4036025"/>
                </a:lnTo>
                <a:lnTo>
                  <a:pt x="4093883" y="3947416"/>
                </a:lnTo>
                <a:lnTo>
                  <a:pt x="4079247" y="3861479"/>
                </a:lnTo>
                <a:lnTo>
                  <a:pt x="4063234" y="3779117"/>
                </a:lnTo>
                <a:lnTo>
                  <a:pt x="4045762" y="3701235"/>
                </a:lnTo>
                <a:lnTo>
                  <a:pt x="4026748" y="3628735"/>
                </a:lnTo>
                <a:lnTo>
                  <a:pt x="4006109" y="3562521"/>
                </a:lnTo>
                <a:lnTo>
                  <a:pt x="3983761" y="3503497"/>
                </a:lnTo>
                <a:lnTo>
                  <a:pt x="3959622" y="3452568"/>
                </a:lnTo>
                <a:lnTo>
                  <a:pt x="3933609" y="3410635"/>
                </a:lnTo>
                <a:lnTo>
                  <a:pt x="3905449" y="3375650"/>
                </a:lnTo>
                <a:lnTo>
                  <a:pt x="3874944" y="3344800"/>
                </a:lnTo>
                <a:lnTo>
                  <a:pt x="3842119" y="3317847"/>
                </a:lnTo>
                <a:lnTo>
                  <a:pt x="3807002" y="3294552"/>
                </a:lnTo>
                <a:lnTo>
                  <a:pt x="3769617" y="3274676"/>
                </a:lnTo>
                <a:lnTo>
                  <a:pt x="3729991" y="3257981"/>
                </a:lnTo>
                <a:lnTo>
                  <a:pt x="3688149" y="3244228"/>
                </a:lnTo>
                <a:lnTo>
                  <a:pt x="3644118" y="3233179"/>
                </a:lnTo>
                <a:lnTo>
                  <a:pt x="3597923" y="3224595"/>
                </a:lnTo>
                <a:lnTo>
                  <a:pt x="3549591" y="3218237"/>
                </a:lnTo>
                <a:lnTo>
                  <a:pt x="3499147" y="3213866"/>
                </a:lnTo>
                <a:lnTo>
                  <a:pt x="3446617" y="3211245"/>
                </a:lnTo>
                <a:lnTo>
                  <a:pt x="3392028" y="3210134"/>
                </a:lnTo>
              </a:path>
              <a:path w="4282754" h="4431758">
                <a:moveTo>
                  <a:pt x="1356773" y="1637583"/>
                </a:moveTo>
                <a:lnTo>
                  <a:pt x="1287421" y="1638416"/>
                </a:lnTo>
                <a:lnTo>
                  <a:pt x="1212594" y="1642737"/>
                </a:lnTo>
                <a:lnTo>
                  <a:pt x="1133124" y="1650189"/>
                </a:lnTo>
                <a:lnTo>
                  <a:pt x="1049845" y="1660412"/>
                </a:lnTo>
                <a:lnTo>
                  <a:pt x="963591" y="1673049"/>
                </a:lnTo>
                <a:lnTo>
                  <a:pt x="875197" y="1687741"/>
                </a:lnTo>
                <a:lnTo>
                  <a:pt x="785495" y="1704130"/>
                </a:lnTo>
                <a:lnTo>
                  <a:pt x="695319" y="1721858"/>
                </a:lnTo>
                <a:lnTo>
                  <a:pt x="605503" y="1740567"/>
                </a:lnTo>
                <a:lnTo>
                  <a:pt x="430288" y="1779493"/>
                </a:lnTo>
                <a:lnTo>
                  <a:pt x="0" y="1882546"/>
                </a:lnTo>
                <a:lnTo>
                  <a:pt x="231259" y="2153828"/>
                </a:lnTo>
                <a:lnTo>
                  <a:pt x="287538" y="2218819"/>
                </a:lnTo>
                <a:lnTo>
                  <a:pt x="346076" y="2285569"/>
                </a:lnTo>
                <a:lnTo>
                  <a:pt x="406411" y="2353297"/>
                </a:lnTo>
                <a:lnTo>
                  <a:pt x="468078" y="2421224"/>
                </a:lnTo>
                <a:lnTo>
                  <a:pt x="530612" y="2488569"/>
                </a:lnTo>
                <a:lnTo>
                  <a:pt x="593550" y="2554553"/>
                </a:lnTo>
                <a:lnTo>
                  <a:pt x="656428" y="2618396"/>
                </a:lnTo>
                <a:lnTo>
                  <a:pt x="718782" y="2679317"/>
                </a:lnTo>
                <a:lnTo>
                  <a:pt x="780148" y="2736537"/>
                </a:lnTo>
                <a:lnTo>
                  <a:pt x="840062" y="2789275"/>
                </a:lnTo>
                <a:lnTo>
                  <a:pt x="898059" y="2836753"/>
                </a:lnTo>
                <a:lnTo>
                  <a:pt x="953677" y="2878189"/>
                </a:lnTo>
                <a:lnTo>
                  <a:pt x="1006451" y="2912804"/>
                </a:lnTo>
                <a:lnTo>
                  <a:pt x="1055916" y="2939819"/>
                </a:lnTo>
                <a:lnTo>
                  <a:pt x="1101610" y="2958452"/>
                </a:lnTo>
                <a:lnTo>
                  <a:pt x="1144955" y="2970205"/>
                </a:lnTo>
                <a:lnTo>
                  <a:pt x="1187767" y="2977234"/>
                </a:lnTo>
                <a:lnTo>
                  <a:pt x="1230164" y="2979746"/>
                </a:lnTo>
                <a:lnTo>
                  <a:pt x="1272267" y="2977952"/>
                </a:lnTo>
                <a:lnTo>
                  <a:pt x="1314195" y="2972057"/>
                </a:lnTo>
                <a:lnTo>
                  <a:pt x="1356066" y="2962272"/>
                </a:lnTo>
                <a:lnTo>
                  <a:pt x="1398000" y="2948805"/>
                </a:lnTo>
                <a:lnTo>
                  <a:pt x="1440116" y="2931863"/>
                </a:lnTo>
                <a:lnTo>
                  <a:pt x="1482534" y="2911655"/>
                </a:lnTo>
                <a:lnTo>
                  <a:pt x="1525373" y="2888389"/>
                </a:lnTo>
                <a:lnTo>
                  <a:pt x="1568751" y="2862274"/>
                </a:lnTo>
                <a:lnTo>
                  <a:pt x="1612789" y="2833518"/>
                </a:lnTo>
                <a:lnTo>
                  <a:pt x="1657605" y="2802330"/>
                </a:lnTo>
                <a:lnTo>
                  <a:pt x="1703319" y="2768917"/>
                </a:lnTo>
                <a:lnTo>
                  <a:pt x="1750050" y="2733488"/>
                </a:lnTo>
                <a:lnTo>
                  <a:pt x="1797917" y="2696251"/>
                </a:lnTo>
                <a:lnTo>
                  <a:pt x="2003132" y="2533396"/>
                </a:lnTo>
                <a:lnTo>
                  <a:pt x="1984678" y="2467596"/>
                </a:lnTo>
                <a:lnTo>
                  <a:pt x="1949748" y="2341306"/>
                </a:lnTo>
                <a:lnTo>
                  <a:pt x="1932834" y="2281012"/>
                </a:lnTo>
                <a:lnTo>
                  <a:pt x="1915996" y="2222750"/>
                </a:lnTo>
                <a:lnTo>
                  <a:pt x="1899015" y="2166618"/>
                </a:lnTo>
                <a:lnTo>
                  <a:pt x="1881672" y="2112716"/>
                </a:lnTo>
                <a:lnTo>
                  <a:pt x="1863748" y="2061141"/>
                </a:lnTo>
                <a:lnTo>
                  <a:pt x="1845023" y="2011991"/>
                </a:lnTo>
                <a:lnTo>
                  <a:pt x="1825280" y="1965366"/>
                </a:lnTo>
                <a:lnTo>
                  <a:pt x="1804299" y="1921363"/>
                </a:lnTo>
                <a:lnTo>
                  <a:pt x="1781860" y="1880081"/>
                </a:lnTo>
                <a:lnTo>
                  <a:pt x="1757746" y="1841619"/>
                </a:lnTo>
                <a:lnTo>
                  <a:pt x="1731737" y="1806075"/>
                </a:lnTo>
                <a:lnTo>
                  <a:pt x="1703615" y="1773547"/>
                </a:lnTo>
                <a:lnTo>
                  <a:pt x="1673159" y="1744134"/>
                </a:lnTo>
                <a:lnTo>
                  <a:pt x="1640152" y="1717934"/>
                </a:lnTo>
                <a:lnTo>
                  <a:pt x="1604374" y="1695045"/>
                </a:lnTo>
                <a:lnTo>
                  <a:pt x="1565607" y="1675567"/>
                </a:lnTo>
                <a:lnTo>
                  <a:pt x="1523631" y="1659597"/>
                </a:lnTo>
                <a:lnTo>
                  <a:pt x="1475711" y="1647816"/>
                </a:lnTo>
                <a:lnTo>
                  <a:pt x="1419814" y="1640597"/>
                </a:lnTo>
                <a:lnTo>
                  <a:pt x="1356773" y="1637583"/>
                </a:lnTo>
              </a:path>
              <a:path w="4282754" h="4431758">
                <a:moveTo>
                  <a:pt x="3825343" y="1637583"/>
                </a:moveTo>
                <a:lnTo>
                  <a:pt x="3762303" y="1640597"/>
                </a:lnTo>
                <a:lnTo>
                  <a:pt x="3706407" y="1647816"/>
                </a:lnTo>
                <a:lnTo>
                  <a:pt x="3658489" y="1659597"/>
                </a:lnTo>
                <a:lnTo>
                  <a:pt x="3616513" y="1675567"/>
                </a:lnTo>
                <a:lnTo>
                  <a:pt x="3577745" y="1695045"/>
                </a:lnTo>
                <a:lnTo>
                  <a:pt x="3541967" y="1717934"/>
                </a:lnTo>
                <a:lnTo>
                  <a:pt x="3508959" y="1744134"/>
                </a:lnTo>
                <a:lnTo>
                  <a:pt x="3478503" y="1773547"/>
                </a:lnTo>
                <a:lnTo>
                  <a:pt x="3450380" y="1806075"/>
                </a:lnTo>
                <a:lnTo>
                  <a:pt x="3424370" y="1841619"/>
                </a:lnTo>
                <a:lnTo>
                  <a:pt x="3400255" y="1880081"/>
                </a:lnTo>
                <a:lnTo>
                  <a:pt x="3377816" y="1921363"/>
                </a:lnTo>
                <a:lnTo>
                  <a:pt x="3356833" y="1965366"/>
                </a:lnTo>
                <a:lnTo>
                  <a:pt x="3337089" y="2011991"/>
                </a:lnTo>
                <a:lnTo>
                  <a:pt x="3318364" y="2061141"/>
                </a:lnTo>
                <a:lnTo>
                  <a:pt x="3300439" y="2112716"/>
                </a:lnTo>
                <a:lnTo>
                  <a:pt x="3283094" y="2166618"/>
                </a:lnTo>
                <a:lnTo>
                  <a:pt x="3266113" y="2222750"/>
                </a:lnTo>
                <a:lnTo>
                  <a:pt x="3249274" y="2281012"/>
                </a:lnTo>
                <a:lnTo>
                  <a:pt x="3232360" y="2341306"/>
                </a:lnTo>
                <a:lnTo>
                  <a:pt x="3197429" y="2467596"/>
                </a:lnTo>
                <a:lnTo>
                  <a:pt x="3178975" y="2533396"/>
                </a:lnTo>
                <a:lnTo>
                  <a:pt x="3384190" y="2696251"/>
                </a:lnTo>
                <a:lnTo>
                  <a:pt x="3432057" y="2733488"/>
                </a:lnTo>
                <a:lnTo>
                  <a:pt x="3478788" y="2768917"/>
                </a:lnTo>
                <a:lnTo>
                  <a:pt x="3524502" y="2802330"/>
                </a:lnTo>
                <a:lnTo>
                  <a:pt x="3569319" y="2833518"/>
                </a:lnTo>
                <a:lnTo>
                  <a:pt x="3613357" y="2862274"/>
                </a:lnTo>
                <a:lnTo>
                  <a:pt x="3656736" y="2888389"/>
                </a:lnTo>
                <a:lnTo>
                  <a:pt x="3699575" y="2911655"/>
                </a:lnTo>
                <a:lnTo>
                  <a:pt x="3741994" y="2931863"/>
                </a:lnTo>
                <a:lnTo>
                  <a:pt x="3784111" y="2948805"/>
                </a:lnTo>
                <a:lnTo>
                  <a:pt x="3826046" y="2962272"/>
                </a:lnTo>
                <a:lnTo>
                  <a:pt x="3867918" y="2972057"/>
                </a:lnTo>
                <a:lnTo>
                  <a:pt x="3909846" y="2977952"/>
                </a:lnTo>
                <a:lnTo>
                  <a:pt x="3951951" y="2979746"/>
                </a:lnTo>
                <a:lnTo>
                  <a:pt x="3994350" y="2977234"/>
                </a:lnTo>
                <a:lnTo>
                  <a:pt x="4037163" y="2970205"/>
                </a:lnTo>
                <a:lnTo>
                  <a:pt x="4080510" y="2958452"/>
                </a:lnTo>
                <a:lnTo>
                  <a:pt x="4126203" y="2939819"/>
                </a:lnTo>
                <a:lnTo>
                  <a:pt x="4175669" y="2912804"/>
                </a:lnTo>
                <a:lnTo>
                  <a:pt x="4228442" y="2878189"/>
                </a:lnTo>
                <a:lnTo>
                  <a:pt x="4282754" y="2837725"/>
                </a:lnTo>
                <a:lnTo>
                  <a:pt x="4282754" y="1683725"/>
                </a:lnTo>
                <a:lnTo>
                  <a:pt x="4218522" y="1673049"/>
                </a:lnTo>
                <a:lnTo>
                  <a:pt x="4132268" y="1660412"/>
                </a:lnTo>
                <a:lnTo>
                  <a:pt x="4048990" y="1650189"/>
                </a:lnTo>
                <a:lnTo>
                  <a:pt x="3969520" y="1642737"/>
                </a:lnTo>
                <a:lnTo>
                  <a:pt x="3894693" y="1638416"/>
                </a:lnTo>
                <a:lnTo>
                  <a:pt x="3825343" y="1637583"/>
                </a:lnTo>
              </a:path>
              <a:path w="4282754" h="4431758">
                <a:moveTo>
                  <a:pt x="2591079" y="0"/>
                </a:moveTo>
                <a:lnTo>
                  <a:pt x="2447378" y="233546"/>
                </a:lnTo>
                <a:lnTo>
                  <a:pt x="2404530" y="303780"/>
                </a:lnTo>
                <a:lnTo>
                  <a:pt x="2360110" y="377389"/>
                </a:lnTo>
                <a:lnTo>
                  <a:pt x="2314715" y="453690"/>
                </a:lnTo>
                <a:lnTo>
                  <a:pt x="2268945" y="532001"/>
                </a:lnTo>
                <a:lnTo>
                  <a:pt x="2223398" y="611640"/>
                </a:lnTo>
                <a:lnTo>
                  <a:pt x="2178672" y="691924"/>
                </a:lnTo>
                <a:lnTo>
                  <a:pt x="2135365" y="772172"/>
                </a:lnTo>
                <a:lnTo>
                  <a:pt x="2094077" y="851700"/>
                </a:lnTo>
                <a:lnTo>
                  <a:pt x="2055405" y="929827"/>
                </a:lnTo>
                <a:lnTo>
                  <a:pt x="2019948" y="1005871"/>
                </a:lnTo>
                <a:lnTo>
                  <a:pt x="1988304" y="1079149"/>
                </a:lnTo>
                <a:lnTo>
                  <a:pt x="1961071" y="1148978"/>
                </a:lnTo>
                <a:lnTo>
                  <a:pt x="1938849" y="1214678"/>
                </a:lnTo>
                <a:lnTo>
                  <a:pt x="1922235" y="1275565"/>
                </a:lnTo>
                <a:lnTo>
                  <a:pt x="1911827" y="1330957"/>
                </a:lnTo>
                <a:lnTo>
                  <a:pt x="1908225" y="1380172"/>
                </a:lnTo>
                <a:lnTo>
                  <a:pt x="1910443" y="1425028"/>
                </a:lnTo>
                <a:lnTo>
                  <a:pt x="1916989" y="1467918"/>
                </a:lnTo>
                <a:lnTo>
                  <a:pt x="1927702" y="1509017"/>
                </a:lnTo>
                <a:lnTo>
                  <a:pt x="1942420" y="1548506"/>
                </a:lnTo>
                <a:lnTo>
                  <a:pt x="1960982" y="1586561"/>
                </a:lnTo>
                <a:lnTo>
                  <a:pt x="1983228" y="1623360"/>
                </a:lnTo>
                <a:lnTo>
                  <a:pt x="2008995" y="1659080"/>
                </a:lnTo>
                <a:lnTo>
                  <a:pt x="2038123" y="1693901"/>
                </a:lnTo>
                <a:lnTo>
                  <a:pt x="2070450" y="1727998"/>
                </a:lnTo>
                <a:lnTo>
                  <a:pt x="2105815" y="1761551"/>
                </a:lnTo>
                <a:lnTo>
                  <a:pt x="2144057" y="1794737"/>
                </a:lnTo>
                <a:lnTo>
                  <a:pt x="2185014" y="1827734"/>
                </a:lnTo>
                <a:lnTo>
                  <a:pt x="2228526" y="1860720"/>
                </a:lnTo>
                <a:lnTo>
                  <a:pt x="2274430" y="1893871"/>
                </a:lnTo>
                <a:lnTo>
                  <a:pt x="2322566" y="1927367"/>
                </a:lnTo>
                <a:lnTo>
                  <a:pt x="2372773" y="1961385"/>
                </a:lnTo>
                <a:lnTo>
                  <a:pt x="2591079" y="2106231"/>
                </a:lnTo>
                <a:lnTo>
                  <a:pt x="2809385" y="1961385"/>
                </a:lnTo>
                <a:lnTo>
                  <a:pt x="2859591" y="1927367"/>
                </a:lnTo>
                <a:lnTo>
                  <a:pt x="2907728" y="1893871"/>
                </a:lnTo>
                <a:lnTo>
                  <a:pt x="2953632" y="1860720"/>
                </a:lnTo>
                <a:lnTo>
                  <a:pt x="2997144" y="1827734"/>
                </a:lnTo>
                <a:lnTo>
                  <a:pt x="3038101" y="1794737"/>
                </a:lnTo>
                <a:lnTo>
                  <a:pt x="3076343" y="1761551"/>
                </a:lnTo>
                <a:lnTo>
                  <a:pt x="3111708" y="1727998"/>
                </a:lnTo>
                <a:lnTo>
                  <a:pt x="3144035" y="1693901"/>
                </a:lnTo>
                <a:lnTo>
                  <a:pt x="3173163" y="1659080"/>
                </a:lnTo>
                <a:lnTo>
                  <a:pt x="3198930" y="1623360"/>
                </a:lnTo>
                <a:lnTo>
                  <a:pt x="3221176" y="1586561"/>
                </a:lnTo>
                <a:lnTo>
                  <a:pt x="3239738" y="1548506"/>
                </a:lnTo>
                <a:lnTo>
                  <a:pt x="3254456" y="1509017"/>
                </a:lnTo>
                <a:lnTo>
                  <a:pt x="3265169" y="1467918"/>
                </a:lnTo>
                <a:lnTo>
                  <a:pt x="3271715" y="1425028"/>
                </a:lnTo>
                <a:lnTo>
                  <a:pt x="3273933" y="1380172"/>
                </a:lnTo>
                <a:lnTo>
                  <a:pt x="3270330" y="1330957"/>
                </a:lnTo>
                <a:lnTo>
                  <a:pt x="3259923" y="1275565"/>
                </a:lnTo>
                <a:lnTo>
                  <a:pt x="3243309" y="1214678"/>
                </a:lnTo>
                <a:lnTo>
                  <a:pt x="3221087" y="1148978"/>
                </a:lnTo>
                <a:lnTo>
                  <a:pt x="3193854" y="1079149"/>
                </a:lnTo>
                <a:lnTo>
                  <a:pt x="3162210" y="1005871"/>
                </a:lnTo>
                <a:lnTo>
                  <a:pt x="3126753" y="929827"/>
                </a:lnTo>
                <a:lnTo>
                  <a:pt x="3088081" y="851700"/>
                </a:lnTo>
                <a:lnTo>
                  <a:pt x="3046792" y="772172"/>
                </a:lnTo>
                <a:lnTo>
                  <a:pt x="3003486" y="691924"/>
                </a:lnTo>
                <a:lnTo>
                  <a:pt x="2958760" y="611640"/>
                </a:lnTo>
                <a:lnTo>
                  <a:pt x="2913213" y="532001"/>
                </a:lnTo>
                <a:lnTo>
                  <a:pt x="2867443" y="453690"/>
                </a:lnTo>
                <a:lnTo>
                  <a:pt x="2822048" y="377389"/>
                </a:lnTo>
                <a:lnTo>
                  <a:pt x="2777628" y="303780"/>
                </a:lnTo>
                <a:lnTo>
                  <a:pt x="2734780" y="233546"/>
                </a:lnTo>
                <a:lnTo>
                  <a:pt x="2591079" y="0"/>
                </a:lnTo>
              </a:path>
            </a:pathLst>
          </a:custGeom>
          <a:solidFill>
            <a:srgbClr val="FFFFFF"/>
          </a:solidFill>
        </p:spPr>
        <p:txBody>
          <a:bodyPr wrap="square" lIns="0" tIns="0" rIns="0" bIns="0" rtlCol="0">
            <a:noAutofit/>
          </a:bodyPr>
          <a:lstStyle/>
          <a:p>
            <a:endParaRPr dirty="0"/>
          </a:p>
        </p:txBody>
      </p:sp>
      <p:sp>
        <p:nvSpPr>
          <p:cNvPr id="4" name="object 4"/>
          <p:cNvSpPr/>
          <p:nvPr/>
        </p:nvSpPr>
        <p:spPr>
          <a:xfrm>
            <a:off x="378810" y="385668"/>
            <a:ext cx="2263948" cy="633955"/>
          </a:xfrm>
          <a:prstGeom prst="rect">
            <a:avLst/>
          </a:prstGeom>
          <a:blipFill>
            <a:blip r:embed="rId3" cstate="print"/>
            <a:stretch>
              <a:fillRect/>
            </a:stretch>
          </a:blipFill>
        </p:spPr>
        <p:txBody>
          <a:bodyPr wrap="square" lIns="0" tIns="0" rIns="0" bIns="0" rtlCol="0">
            <a:noAutofit/>
          </a:bodyPr>
          <a:lstStyle/>
          <a:p>
            <a:endParaRPr dirty="0"/>
          </a:p>
        </p:txBody>
      </p:sp>
      <p:sp>
        <p:nvSpPr>
          <p:cNvPr id="5" name="object 5"/>
          <p:cNvSpPr txBox="1"/>
          <p:nvPr/>
        </p:nvSpPr>
        <p:spPr>
          <a:xfrm>
            <a:off x="685800" y="3238960"/>
            <a:ext cx="6076553" cy="1042035"/>
          </a:xfrm>
          <a:prstGeom prst="rect">
            <a:avLst/>
          </a:prstGeom>
        </p:spPr>
        <p:txBody>
          <a:bodyPr vert="horz" wrap="square" lIns="0" tIns="0" rIns="0" bIns="0" rtlCol="0">
            <a:noAutofit/>
          </a:bodyPr>
          <a:lstStyle/>
          <a:p>
            <a:pPr marL="12700" marR="12700">
              <a:lnSpc>
                <a:spcPts val="4100"/>
              </a:lnSpc>
            </a:pPr>
            <a:r>
              <a:rPr lang="en-GB" sz="4000" b="1" dirty="0" smtClean="0">
                <a:solidFill>
                  <a:srgbClr val="FFFFFF"/>
                </a:solidFill>
                <a:latin typeface="Arial"/>
                <a:cs typeface="Arial"/>
              </a:rPr>
              <a:t>QUESTIONS</a:t>
            </a:r>
            <a:endParaRPr lang="en-GB" sz="4000" b="1" dirty="0">
              <a:solidFill>
                <a:srgbClr val="FFFFFF"/>
              </a:solidFill>
              <a:latin typeface="Arial"/>
              <a:cs typeface="Arial"/>
            </a:endParaRPr>
          </a:p>
        </p:txBody>
      </p:sp>
      <p:sp>
        <p:nvSpPr>
          <p:cNvPr id="8" name="object 8"/>
          <p:cNvSpPr txBox="1"/>
          <p:nvPr/>
        </p:nvSpPr>
        <p:spPr>
          <a:xfrm rot="10800000" flipV="1">
            <a:off x="799546" y="6019800"/>
            <a:ext cx="2477054" cy="76200"/>
          </a:xfrm>
          <a:prstGeom prst="rect">
            <a:avLst/>
          </a:prstGeom>
        </p:spPr>
        <p:txBody>
          <a:bodyPr vert="horz" wrap="square" lIns="0" tIns="0" rIns="0" bIns="0" rtlCol="0">
            <a:noAutofit/>
          </a:bodyPr>
          <a:lstStyle/>
          <a:p>
            <a:pPr marL="12700">
              <a:lnSpc>
                <a:spcPct val="100000"/>
              </a:lnSpc>
            </a:pPr>
            <a:endParaRPr sz="2400" dirty="0">
              <a:solidFill>
                <a:schemeClr val="bg1"/>
              </a:solidFill>
              <a:latin typeface="Arial"/>
              <a:cs typeface="Arial"/>
            </a:endParaRPr>
          </a:p>
        </p:txBody>
      </p:sp>
      <p:sp>
        <p:nvSpPr>
          <p:cNvPr id="6" name="object 6"/>
          <p:cNvSpPr txBox="1"/>
          <p:nvPr/>
        </p:nvSpPr>
        <p:spPr>
          <a:xfrm>
            <a:off x="799546" y="4095874"/>
            <a:ext cx="2858053" cy="351779"/>
          </a:xfrm>
          <a:prstGeom prst="rect">
            <a:avLst/>
          </a:prstGeom>
        </p:spPr>
        <p:txBody>
          <a:bodyPr vert="horz" wrap="square" lIns="0" tIns="0" rIns="0" bIns="0" rtlCol="0">
            <a:noAutofit/>
          </a:bodyPr>
          <a:lstStyle/>
          <a:p>
            <a:pPr marL="12700">
              <a:lnSpc>
                <a:spcPct val="100000"/>
              </a:lnSpc>
            </a:pPr>
            <a:endParaRPr sz="1800" dirty="0">
              <a:latin typeface="Arial"/>
              <a:cs typeface="Arial"/>
            </a:endParaRPr>
          </a:p>
        </p:txBody>
      </p:sp>
      <p:sp>
        <p:nvSpPr>
          <p:cNvPr id="7" name="object 7"/>
          <p:cNvSpPr txBox="1"/>
          <p:nvPr/>
        </p:nvSpPr>
        <p:spPr>
          <a:xfrm>
            <a:off x="7485088" y="619733"/>
            <a:ext cx="845185" cy="224790"/>
          </a:xfrm>
          <a:prstGeom prst="rect">
            <a:avLst/>
          </a:prstGeom>
        </p:spPr>
        <p:txBody>
          <a:bodyPr vert="horz" wrap="square" lIns="0" tIns="0" rIns="0" bIns="0" rtlCol="0">
            <a:noAutofit/>
          </a:bodyPr>
          <a:lstStyle/>
          <a:p>
            <a:pPr marL="12700">
              <a:lnSpc>
                <a:spcPct val="100000"/>
              </a:lnSpc>
            </a:pPr>
            <a:r>
              <a:rPr sz="1400" b="1" spc="-10" dirty="0">
                <a:solidFill>
                  <a:srgbClr val="333E47"/>
                </a:solidFill>
                <a:latin typeface="Arial"/>
                <a:cs typeface="Arial"/>
              </a:rPr>
              <a:t>OFFICIAL</a:t>
            </a:r>
            <a:endParaRPr sz="1400" dirty="0">
              <a:latin typeface="Arial"/>
              <a:cs typeface="Arial"/>
            </a:endParaRPr>
          </a:p>
        </p:txBody>
      </p:sp>
    </p:spTree>
    <p:extLst>
      <p:ext uri="{BB962C8B-B14F-4D97-AF65-F5344CB8AC3E}">
        <p14:creationId xmlns:p14="http://schemas.microsoft.com/office/powerpoint/2010/main" val="115864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36830" cy="390424"/>
          </a:xfrm>
        </p:spPr>
        <p:txBody>
          <a:bodyPr/>
          <a:lstStyle/>
          <a:p>
            <a:r>
              <a:rPr lang="en-GB" sz="2400" dirty="0" smtClean="0"/>
              <a:t>Key Features of the Standards Based Apprenticeship</a:t>
            </a:r>
            <a:endParaRPr lang="en-GB" sz="24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18</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4465707" cy="5644616"/>
          </a:xfrm>
          <a:prstGeom prst="rect">
            <a:avLst/>
          </a:prstGeom>
        </p:spPr>
      </p:pic>
    </p:spTree>
    <p:extLst>
      <p:ext uri="{BB962C8B-B14F-4D97-AF65-F5344CB8AC3E}">
        <p14:creationId xmlns:p14="http://schemas.microsoft.com/office/powerpoint/2010/main" val="2954356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p:cNvSpPr/>
          <p:nvPr/>
        </p:nvSpPr>
        <p:spPr>
          <a:xfrm rot="12151416">
            <a:off x="-2461404" y="-93090"/>
            <a:ext cx="7160013" cy="7107574"/>
          </a:xfrm>
          <a:prstGeom prst="chord">
            <a:avLst/>
          </a:prstGeom>
          <a:solidFill>
            <a:srgbClr val="07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Oval 3"/>
          <p:cNvSpPr/>
          <p:nvPr/>
        </p:nvSpPr>
        <p:spPr>
          <a:xfrm>
            <a:off x="259214" y="3007211"/>
            <a:ext cx="1384788" cy="1384788"/>
          </a:xfrm>
          <a:prstGeom prst="ellipse">
            <a:avLst/>
          </a:prstGeom>
          <a:solidFill>
            <a:srgbClr val="F18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5" name="TextBox 4"/>
          <p:cNvSpPr txBox="1"/>
          <p:nvPr/>
        </p:nvSpPr>
        <p:spPr>
          <a:xfrm>
            <a:off x="266072" y="3398782"/>
            <a:ext cx="1384788" cy="553998"/>
          </a:xfrm>
          <a:prstGeom prst="rect">
            <a:avLst/>
          </a:prstGeom>
          <a:noFill/>
        </p:spPr>
        <p:txBody>
          <a:bodyPr wrap="square" rtlCol="0">
            <a:spAutoFit/>
          </a:bodyPr>
          <a:lstStyle/>
          <a:p>
            <a:pPr algn="ctr"/>
            <a:r>
              <a:rPr lang="en-GB" sz="3000" b="1" dirty="0">
                <a:solidFill>
                  <a:schemeClr val="bg1"/>
                </a:solidFill>
                <a:latin typeface="Gill Sans MT" panose="020B0502020104020203" pitchFamily="34" charset="0"/>
              </a:rPr>
              <a:t>quality</a:t>
            </a:r>
            <a:endParaRPr lang="en-GB" sz="3600" b="1" dirty="0">
              <a:solidFill>
                <a:schemeClr val="bg1"/>
              </a:solidFill>
              <a:latin typeface="Gill Sans MT" panose="020B0502020104020203" pitchFamily="34" charset="0"/>
            </a:endParaRPr>
          </a:p>
        </p:txBody>
      </p:sp>
      <p:sp>
        <p:nvSpPr>
          <p:cNvPr id="6" name="TextBox 5"/>
          <p:cNvSpPr txBox="1"/>
          <p:nvPr/>
        </p:nvSpPr>
        <p:spPr>
          <a:xfrm rot="18900000">
            <a:off x="1089496" y="1771173"/>
            <a:ext cx="3270746"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Skilled occupation</a:t>
            </a:r>
            <a:endParaRPr lang="en-GB" dirty="0">
              <a:solidFill>
                <a:schemeClr val="bg1"/>
              </a:solidFill>
              <a:latin typeface="Gill Sans MT" panose="020B0502020104020203" pitchFamily="34" charset="0"/>
            </a:endParaRPr>
          </a:p>
        </p:txBody>
      </p:sp>
      <p:sp>
        <p:nvSpPr>
          <p:cNvPr id="7" name="TextBox 6"/>
          <p:cNvSpPr txBox="1"/>
          <p:nvPr/>
        </p:nvSpPr>
        <p:spPr>
          <a:xfrm rot="19800000">
            <a:off x="1456705" y="2400573"/>
            <a:ext cx="2862128"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Institute approved standard</a:t>
            </a:r>
            <a:endParaRPr lang="en-GB" dirty="0">
              <a:solidFill>
                <a:schemeClr val="bg1"/>
              </a:solidFill>
              <a:latin typeface="Gill Sans MT" panose="020B0502020104020203" pitchFamily="34" charset="0"/>
            </a:endParaRPr>
          </a:p>
        </p:txBody>
      </p:sp>
      <p:sp>
        <p:nvSpPr>
          <p:cNvPr id="8" name="TextBox 7"/>
          <p:cNvSpPr txBox="1"/>
          <p:nvPr/>
        </p:nvSpPr>
        <p:spPr>
          <a:xfrm rot="20700000">
            <a:off x="1668190" y="3000894"/>
            <a:ext cx="2525708" cy="369332"/>
          </a:xfrm>
          <a:prstGeom prst="rect">
            <a:avLst/>
          </a:prstGeom>
          <a:noFill/>
        </p:spPr>
        <p:txBody>
          <a:bodyPr wrap="square" rtlCol="0">
            <a:spAutoFit/>
          </a:bodyPr>
          <a:lstStyle/>
          <a:p>
            <a:r>
              <a:rPr lang="en-GB" dirty="0">
                <a:solidFill>
                  <a:schemeClr val="bg1"/>
                </a:solidFill>
                <a:latin typeface="Gill Sans MT" panose="020B0502020104020203" pitchFamily="34" charset="0"/>
              </a:rPr>
              <a:t>O</a:t>
            </a:r>
            <a:r>
              <a:rPr lang="en-GB" dirty="0" smtClean="0">
                <a:solidFill>
                  <a:schemeClr val="bg1"/>
                </a:solidFill>
                <a:latin typeface="Gill Sans MT" panose="020B0502020104020203" pitchFamily="34" charset="0"/>
              </a:rPr>
              <a:t>n-the-job </a:t>
            </a:r>
            <a:r>
              <a:rPr lang="en-GB" dirty="0">
                <a:solidFill>
                  <a:schemeClr val="bg1"/>
                </a:solidFill>
                <a:latin typeface="Gill Sans MT" panose="020B0502020104020203" pitchFamily="34" charset="0"/>
              </a:rPr>
              <a:t>training</a:t>
            </a:r>
          </a:p>
        </p:txBody>
      </p:sp>
      <p:sp>
        <p:nvSpPr>
          <p:cNvPr id="9" name="TextBox 8"/>
          <p:cNvSpPr txBox="1"/>
          <p:nvPr/>
        </p:nvSpPr>
        <p:spPr>
          <a:xfrm>
            <a:off x="1708347" y="3569043"/>
            <a:ext cx="2525708" cy="369332"/>
          </a:xfrm>
          <a:prstGeom prst="rect">
            <a:avLst/>
          </a:prstGeom>
          <a:noFill/>
        </p:spPr>
        <p:txBody>
          <a:bodyPr wrap="square" rtlCol="0">
            <a:spAutoFit/>
          </a:bodyPr>
          <a:lstStyle/>
          <a:p>
            <a:r>
              <a:rPr lang="en-GB" dirty="0">
                <a:solidFill>
                  <a:schemeClr val="bg1"/>
                </a:solidFill>
                <a:latin typeface="Gill Sans MT" panose="020B0502020104020203" pitchFamily="34" charset="0"/>
              </a:rPr>
              <a:t>20% off-the-job training</a:t>
            </a:r>
          </a:p>
        </p:txBody>
      </p:sp>
      <p:sp>
        <p:nvSpPr>
          <p:cNvPr id="10" name="TextBox 9"/>
          <p:cNvSpPr txBox="1"/>
          <p:nvPr/>
        </p:nvSpPr>
        <p:spPr>
          <a:xfrm rot="18000000">
            <a:off x="973282" y="2023597"/>
            <a:ext cx="1650293"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Transferable</a:t>
            </a:r>
            <a:endParaRPr lang="en-GB" dirty="0">
              <a:solidFill>
                <a:schemeClr val="bg1"/>
              </a:solidFill>
              <a:latin typeface="Gill Sans MT" panose="020B0502020104020203" pitchFamily="34" charset="0"/>
            </a:endParaRPr>
          </a:p>
        </p:txBody>
      </p:sp>
      <p:sp>
        <p:nvSpPr>
          <p:cNvPr id="11" name="TextBox 10"/>
          <p:cNvSpPr txBox="1"/>
          <p:nvPr/>
        </p:nvSpPr>
        <p:spPr>
          <a:xfrm rot="17100000">
            <a:off x="88268" y="1383137"/>
            <a:ext cx="2802271"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Partnership with apprentice</a:t>
            </a:r>
            <a:endParaRPr lang="en-GB" dirty="0">
              <a:solidFill>
                <a:schemeClr val="bg1"/>
              </a:solidFill>
              <a:latin typeface="Gill Sans MT" panose="020B0502020104020203" pitchFamily="34" charset="0"/>
            </a:endParaRPr>
          </a:p>
        </p:txBody>
      </p:sp>
      <p:sp>
        <p:nvSpPr>
          <p:cNvPr id="12" name="TextBox 11"/>
          <p:cNvSpPr txBox="1"/>
          <p:nvPr/>
        </p:nvSpPr>
        <p:spPr>
          <a:xfrm rot="16200000">
            <a:off x="108790" y="1896034"/>
            <a:ext cx="1650293"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Employer-led</a:t>
            </a:r>
            <a:endParaRPr lang="en-GB" dirty="0">
              <a:solidFill>
                <a:schemeClr val="bg1"/>
              </a:solidFill>
              <a:latin typeface="Gill Sans MT" panose="020B0502020104020203" pitchFamily="34" charset="0"/>
            </a:endParaRPr>
          </a:p>
        </p:txBody>
      </p:sp>
      <p:sp>
        <p:nvSpPr>
          <p:cNvPr id="15" name="TextBox 14"/>
          <p:cNvSpPr txBox="1"/>
          <p:nvPr/>
        </p:nvSpPr>
        <p:spPr>
          <a:xfrm rot="2813503">
            <a:off x="1061094" y="4979642"/>
            <a:ext cx="2305017"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End-point assessment</a:t>
            </a:r>
            <a:endParaRPr lang="en-GB" dirty="0">
              <a:solidFill>
                <a:schemeClr val="bg1"/>
              </a:solidFill>
              <a:latin typeface="Gill Sans MT" panose="020B0502020104020203" pitchFamily="34" charset="0"/>
            </a:endParaRPr>
          </a:p>
        </p:txBody>
      </p:sp>
      <p:sp>
        <p:nvSpPr>
          <p:cNvPr id="16" name="TextBox 15"/>
          <p:cNvSpPr txBox="1"/>
          <p:nvPr/>
        </p:nvSpPr>
        <p:spPr>
          <a:xfrm rot="3600000">
            <a:off x="506202" y="5475067"/>
            <a:ext cx="2714473"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External Quality Assurance</a:t>
            </a:r>
            <a:endParaRPr lang="en-GB" dirty="0">
              <a:solidFill>
                <a:schemeClr val="bg1"/>
              </a:solidFill>
              <a:latin typeface="Gill Sans MT" panose="020B0502020104020203" pitchFamily="34" charset="0"/>
            </a:endParaRPr>
          </a:p>
        </p:txBody>
      </p:sp>
      <p:sp>
        <p:nvSpPr>
          <p:cNvPr id="17" name="TextBox 16"/>
          <p:cNvSpPr txBox="1"/>
          <p:nvPr/>
        </p:nvSpPr>
        <p:spPr>
          <a:xfrm rot="5400000">
            <a:off x="299332" y="5113790"/>
            <a:ext cx="1501035"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Certification</a:t>
            </a:r>
            <a:endParaRPr lang="en-GB" dirty="0">
              <a:solidFill>
                <a:schemeClr val="bg1"/>
              </a:solidFill>
              <a:latin typeface="Gill Sans MT" panose="020B0502020104020203" pitchFamily="34" charset="0"/>
            </a:endParaRPr>
          </a:p>
        </p:txBody>
      </p:sp>
      <p:sp>
        <p:nvSpPr>
          <p:cNvPr id="19" name="TextBox 18"/>
          <p:cNvSpPr txBox="1"/>
          <p:nvPr/>
        </p:nvSpPr>
        <p:spPr>
          <a:xfrm rot="1827344">
            <a:off x="1355620" y="4822841"/>
            <a:ext cx="3375500"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Occupational competence</a:t>
            </a:r>
            <a:endParaRPr lang="en-GB" dirty="0">
              <a:solidFill>
                <a:schemeClr val="bg1"/>
              </a:solidFill>
              <a:latin typeface="Gill Sans MT" panose="020B0502020104020203" pitchFamily="34" charset="0"/>
            </a:endParaRPr>
          </a:p>
        </p:txBody>
      </p:sp>
      <p:sp>
        <p:nvSpPr>
          <p:cNvPr id="20" name="TextBox 19"/>
          <p:cNvSpPr txBox="1"/>
          <p:nvPr/>
        </p:nvSpPr>
        <p:spPr>
          <a:xfrm rot="900000">
            <a:off x="1643507" y="4144301"/>
            <a:ext cx="2839076" cy="369332"/>
          </a:xfrm>
          <a:prstGeom prst="rect">
            <a:avLst/>
          </a:prstGeom>
          <a:noFill/>
        </p:spPr>
        <p:txBody>
          <a:bodyPr wrap="square" rtlCol="0">
            <a:spAutoFit/>
          </a:bodyPr>
          <a:lstStyle/>
          <a:p>
            <a:r>
              <a:rPr lang="en-GB" dirty="0" smtClean="0">
                <a:solidFill>
                  <a:schemeClr val="bg1"/>
                </a:solidFill>
                <a:latin typeface="Gill Sans MT" panose="020B0502020104020203" pitchFamily="34" charset="0"/>
              </a:rPr>
              <a:t>Literacy and numeracy</a:t>
            </a:r>
            <a:endParaRPr lang="en-GB" dirty="0">
              <a:solidFill>
                <a:schemeClr val="bg1"/>
              </a:solidFill>
              <a:latin typeface="Gill Sans MT" panose="020B0502020104020203" pitchFamily="34" charset="0"/>
            </a:endParaRPr>
          </a:p>
        </p:txBody>
      </p:sp>
      <p:sp>
        <p:nvSpPr>
          <p:cNvPr id="3" name="TextBox 2"/>
          <p:cNvSpPr txBox="1"/>
          <p:nvPr/>
        </p:nvSpPr>
        <p:spPr>
          <a:xfrm>
            <a:off x="4954536" y="3124200"/>
            <a:ext cx="4495800" cy="954107"/>
          </a:xfrm>
          <a:prstGeom prst="rect">
            <a:avLst/>
          </a:prstGeom>
          <a:noFill/>
        </p:spPr>
        <p:txBody>
          <a:bodyPr wrap="square" rtlCol="0">
            <a:spAutoFit/>
          </a:bodyPr>
          <a:lstStyle/>
          <a:p>
            <a:r>
              <a:rPr lang="en-GB" sz="2800" dirty="0">
                <a:solidFill>
                  <a:srgbClr val="0785C6"/>
                </a:solidFill>
                <a:latin typeface="Arial" panose="020B0604020202020204" pitchFamily="34" charset="0"/>
                <a:cs typeface="Arial" panose="020B0604020202020204" pitchFamily="34" charset="0"/>
              </a:rPr>
              <a:t>= </a:t>
            </a:r>
            <a:r>
              <a:rPr lang="en-GB" sz="2800" dirty="0" smtClean="0">
                <a:solidFill>
                  <a:srgbClr val="0785C6"/>
                </a:solidFill>
                <a:latin typeface="Arial" panose="020B0604020202020204" pitchFamily="34" charset="0"/>
                <a:cs typeface="Arial" panose="020B0604020202020204" pitchFamily="34" charset="0"/>
              </a:rPr>
              <a:t>a modern Standards based </a:t>
            </a:r>
            <a:r>
              <a:rPr lang="en-GB" sz="2800" dirty="0" smtClean="0">
                <a:solidFill>
                  <a:srgbClr val="0785C6"/>
                </a:solidFill>
                <a:latin typeface="Arial Black" panose="020B0A04020102020204" pitchFamily="34" charset="0"/>
                <a:cs typeface="Arial" panose="020B0604020202020204" pitchFamily="34" charset="0"/>
              </a:rPr>
              <a:t>apprenticeship</a:t>
            </a:r>
            <a:endParaRPr lang="en-GB" sz="2800" b="1" dirty="0">
              <a:solidFill>
                <a:srgbClr val="0785C6"/>
              </a:solidFill>
              <a:latin typeface="Arial Black" panose="020B0A04020102020204" pitchFamily="34" charset="0"/>
              <a:cs typeface="Arial" panose="020B0604020202020204" pitchFamily="34" charset="0"/>
            </a:endParaRPr>
          </a:p>
        </p:txBody>
      </p:sp>
      <p:sp>
        <p:nvSpPr>
          <p:cNvPr id="18" name="object 4">
            <a:extLst>
              <a:ext uri="{FF2B5EF4-FFF2-40B4-BE49-F238E27FC236}">
                <a16:creationId xmlns:a16="http://schemas.microsoft.com/office/drawing/2014/main" id="{B7462874-5156-4EF6-8464-057C47EE3162}"/>
              </a:ext>
            </a:extLst>
          </p:cNvPr>
          <p:cNvSpPr/>
          <p:nvPr/>
        </p:nvSpPr>
        <p:spPr>
          <a:xfrm>
            <a:off x="7086600" y="377202"/>
            <a:ext cx="1449990" cy="390425"/>
          </a:xfrm>
          <a:prstGeom prst="rect">
            <a:avLst/>
          </a:prstGeom>
          <a:blipFill>
            <a:blip r:embed="rId3"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4103517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7200" y="61722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fld id="{B6F15528-21DE-4FAA-801E-634DDDAF4B2B}" type="slidenum">
              <a:rPr lang="en-GB" smtClean="0"/>
              <a:pPr/>
              <a:t>2</a:t>
            </a:fld>
            <a:endParaRPr lang="en-GB" dirty="0"/>
          </a:p>
        </p:txBody>
      </p:sp>
      <p:sp>
        <p:nvSpPr>
          <p:cNvPr id="24" name="TextBox 23"/>
          <p:cNvSpPr txBox="1"/>
          <p:nvPr/>
        </p:nvSpPr>
        <p:spPr>
          <a:xfrm>
            <a:off x="457200" y="1253666"/>
            <a:ext cx="8226287" cy="4832092"/>
          </a:xfrm>
          <a:prstGeom prst="rect">
            <a:avLst/>
          </a:prstGeom>
          <a:noFill/>
        </p:spPr>
        <p:txBody>
          <a:bodyPr wrap="square" rtlCol="0">
            <a:spAutoFit/>
          </a:bodyPr>
          <a:lstStyle/>
          <a:p>
            <a:pPr marL="285750" lvl="0" indent="-285750" hangingPunct="0">
              <a:buFont typeface="Arial" panose="020B0604020202020204" pitchFamily="34" charset="0"/>
              <a:buChar char="•"/>
            </a:pPr>
            <a:r>
              <a:rPr lang="en-GB" sz="2800" dirty="0" smtClean="0"/>
              <a:t>Development of </a:t>
            </a:r>
            <a:r>
              <a:rPr lang="en-GB" sz="2800" dirty="0"/>
              <a:t>new apprenticeship </a:t>
            </a:r>
            <a:r>
              <a:rPr lang="en-GB" sz="2800" dirty="0" smtClean="0"/>
              <a:t>standards and the review of existing standards, </a:t>
            </a:r>
            <a:r>
              <a:rPr lang="en-GB" sz="2800" dirty="0"/>
              <a:t>including making recommendations to Ministers on the </a:t>
            </a:r>
            <a:r>
              <a:rPr lang="en-GB" sz="2800" dirty="0" smtClean="0"/>
              <a:t>most appropriate </a:t>
            </a:r>
            <a:r>
              <a:rPr lang="en-GB" sz="2800" dirty="0"/>
              <a:t>funding </a:t>
            </a:r>
            <a:r>
              <a:rPr lang="en-GB" sz="2800" dirty="0" smtClean="0"/>
              <a:t>band.</a:t>
            </a:r>
            <a:endParaRPr lang="en-GB" sz="2800" dirty="0"/>
          </a:p>
          <a:p>
            <a:pPr lvl="0" hangingPunct="0"/>
            <a:endParaRPr lang="en-GB" sz="2800" dirty="0"/>
          </a:p>
          <a:p>
            <a:pPr marL="285750" lvl="0" indent="-285750" hangingPunct="0">
              <a:buFont typeface="Arial" panose="020B0604020202020204" pitchFamily="34" charset="0"/>
              <a:buChar char="•"/>
            </a:pPr>
            <a:r>
              <a:rPr lang="en-GB" sz="2800" dirty="0"/>
              <a:t>Quality Assurance of both </a:t>
            </a:r>
            <a:r>
              <a:rPr lang="en-GB" sz="2800" dirty="0" smtClean="0"/>
              <a:t>End Point Assessment (EPA) and Endpoint Quality Assurance (EQA).</a:t>
            </a:r>
            <a:endParaRPr lang="en-GB" sz="2800" dirty="0"/>
          </a:p>
          <a:p>
            <a:pPr lvl="0" hangingPunct="0"/>
            <a:endParaRPr lang="en-GB" sz="2800" dirty="0"/>
          </a:p>
          <a:p>
            <a:pPr marL="285750" lvl="0" indent="-285750" hangingPunct="0">
              <a:buFont typeface="Arial" panose="020B0604020202020204" pitchFamily="34" charset="0"/>
              <a:buChar char="•"/>
            </a:pPr>
            <a:r>
              <a:rPr lang="en-GB" sz="2800" dirty="0"/>
              <a:t>Development and approval of the content of new T Levels, and the procurement and contract management </a:t>
            </a:r>
            <a:r>
              <a:rPr lang="en-GB" sz="2800" dirty="0" smtClean="0"/>
              <a:t>of </a:t>
            </a:r>
            <a:r>
              <a:rPr lang="en-GB" sz="2800" dirty="0"/>
              <a:t>T levels.</a:t>
            </a:r>
          </a:p>
        </p:txBody>
      </p:sp>
      <p:sp>
        <p:nvSpPr>
          <p:cNvPr id="7" name="Title 1"/>
          <p:cNvSpPr>
            <a:spLocks noGrp="1"/>
          </p:cNvSpPr>
          <p:nvPr>
            <p:ph type="title"/>
          </p:nvPr>
        </p:nvSpPr>
        <p:spPr>
          <a:xfrm>
            <a:off x="457200" y="762000"/>
            <a:ext cx="7536830" cy="390424"/>
          </a:xfrm>
        </p:spPr>
        <p:txBody>
          <a:bodyPr/>
          <a:lstStyle/>
          <a:p>
            <a:r>
              <a:rPr lang="en-GB" sz="2800" dirty="0"/>
              <a:t>Institute’s Role</a:t>
            </a:r>
          </a:p>
        </p:txBody>
      </p:sp>
    </p:spTree>
    <p:extLst>
      <p:ext uri="{BB962C8B-B14F-4D97-AF65-F5344CB8AC3E}">
        <p14:creationId xmlns:p14="http://schemas.microsoft.com/office/powerpoint/2010/main" val="42362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646774"/>
            <a:ext cx="5652623" cy="292818"/>
          </a:xfrm>
        </p:spPr>
        <p:txBody>
          <a:bodyPr>
            <a:noAutofit/>
          </a:bodyPr>
          <a:lstStyle/>
          <a:p>
            <a:r>
              <a:rPr lang="en-GB" dirty="0"/>
              <a:t>T-Level </a:t>
            </a:r>
            <a:r>
              <a:rPr lang="en-GB" dirty="0" smtClean="0"/>
              <a:t>Composition</a:t>
            </a:r>
            <a:endParaRPr lang="en-GB" dirty="0"/>
          </a:p>
        </p:txBody>
      </p:sp>
      <p:pic>
        <p:nvPicPr>
          <p:cNvPr id="9" name="Picture 8"/>
          <p:cNvPicPr>
            <a:picLocks noChangeAspect="1"/>
          </p:cNvPicPr>
          <p:nvPr/>
        </p:nvPicPr>
        <p:blipFill>
          <a:blip r:embed="rId3"/>
          <a:stretch>
            <a:fillRect/>
          </a:stretch>
        </p:blipFill>
        <p:spPr>
          <a:xfrm>
            <a:off x="1148966" y="1219200"/>
            <a:ext cx="6226670" cy="5016061"/>
          </a:xfrm>
          <a:prstGeom prst="rect">
            <a:avLst/>
          </a:prstGeom>
        </p:spPr>
      </p:pic>
      <p:sp>
        <p:nvSpPr>
          <p:cNvPr id="6" name="object 4">
            <a:extLst>
              <a:ext uri="{FF2B5EF4-FFF2-40B4-BE49-F238E27FC236}">
                <a16:creationId xmlns:a16="http://schemas.microsoft.com/office/drawing/2014/main" id="{75F69CCE-584E-4C6E-942A-1CFC2618F0B8}"/>
              </a:ext>
            </a:extLst>
          </p:cNvPr>
          <p:cNvSpPr/>
          <p:nvPr/>
        </p:nvSpPr>
        <p:spPr>
          <a:xfrm>
            <a:off x="7162800" y="269558"/>
            <a:ext cx="1449990" cy="390425"/>
          </a:xfrm>
          <a:prstGeom prst="rect">
            <a:avLst/>
          </a:prstGeom>
          <a:blipFill>
            <a:blip r:embed="rId4"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13432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5F69CCE-584E-4C6E-942A-1CFC2618F0B8}"/>
              </a:ext>
            </a:extLst>
          </p:cNvPr>
          <p:cNvSpPr/>
          <p:nvPr/>
        </p:nvSpPr>
        <p:spPr>
          <a:xfrm>
            <a:off x="7162800" y="269558"/>
            <a:ext cx="1449990" cy="390425"/>
          </a:xfrm>
          <a:prstGeom prst="rect">
            <a:avLst/>
          </a:prstGeom>
          <a:blipFill>
            <a:blip r:embed="rId3" cstate="print"/>
            <a:stretch>
              <a:fillRect/>
            </a:stretch>
          </a:blipFill>
        </p:spPr>
        <p:txBody>
          <a:bodyPr wrap="square" lIns="0" tIns="0" rIns="0" bIns="0" rtlCol="0">
            <a:noAutofit/>
          </a:bodyPr>
          <a:lstStyle/>
          <a:p>
            <a:endParaRPr dirty="0"/>
          </a:p>
        </p:txBody>
      </p:sp>
      <p:sp>
        <p:nvSpPr>
          <p:cNvPr id="2" name="Title 1"/>
          <p:cNvSpPr>
            <a:spLocks noGrp="1"/>
          </p:cNvSpPr>
          <p:nvPr>
            <p:ph type="title"/>
          </p:nvPr>
        </p:nvSpPr>
        <p:spPr>
          <a:xfrm>
            <a:off x="533400" y="3352800"/>
            <a:ext cx="8155590" cy="390424"/>
          </a:xfrm>
        </p:spPr>
        <p:txBody>
          <a:bodyPr/>
          <a:lstStyle/>
          <a:p>
            <a:r>
              <a:rPr lang="en-GB" sz="1400" b="1" dirty="0" smtClean="0">
                <a:solidFill>
                  <a:schemeClr val="tx1"/>
                </a:solidFill>
              </a:rPr>
              <a:t>Annex A: Updated slides on Cumulative Starts on Standards (slide 5) and Strengthening of Training (slide 6) </a:t>
            </a:r>
            <a:endParaRPr lang="en-GB" sz="1400" b="1" dirty="0">
              <a:solidFill>
                <a:schemeClr val="tx1"/>
              </a:solidFill>
            </a:endParaRPr>
          </a:p>
        </p:txBody>
      </p:sp>
    </p:spTree>
    <p:extLst>
      <p:ext uri="{BB962C8B-B14F-4D97-AF65-F5344CB8AC3E}">
        <p14:creationId xmlns:p14="http://schemas.microsoft.com/office/powerpoint/2010/main" val="362555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681"/>
            <a:ext cx="7536830" cy="390424"/>
          </a:xfrm>
        </p:spPr>
        <p:txBody>
          <a:bodyPr/>
          <a:lstStyle/>
          <a:p>
            <a:r>
              <a:rPr lang="en-GB" sz="2800" dirty="0" smtClean="0"/>
              <a:t>Cumulative Starts on Standards</a:t>
            </a:r>
            <a:endParaRPr lang="en-GB" sz="28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22</a:t>
            </a:fld>
            <a:endParaRPr lang="en-GB" dirty="0"/>
          </a:p>
        </p:txBody>
      </p:sp>
      <p:pic>
        <p:nvPicPr>
          <p:cNvPr id="4" name="Picture 3"/>
          <p:cNvPicPr>
            <a:picLocks noChangeAspect="1"/>
          </p:cNvPicPr>
          <p:nvPr/>
        </p:nvPicPr>
        <p:blipFill>
          <a:blip r:embed="rId3"/>
          <a:stretch>
            <a:fillRect/>
          </a:stretch>
        </p:blipFill>
        <p:spPr>
          <a:xfrm>
            <a:off x="457200" y="1198794"/>
            <a:ext cx="7901101" cy="5188146"/>
          </a:xfrm>
          <a:prstGeom prst="rect">
            <a:avLst/>
          </a:prstGeom>
        </p:spPr>
      </p:pic>
    </p:spTree>
    <p:extLst>
      <p:ext uri="{BB962C8B-B14F-4D97-AF65-F5344CB8AC3E}">
        <p14:creationId xmlns:p14="http://schemas.microsoft.com/office/powerpoint/2010/main" val="398034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Strengthening of Training</a:t>
            </a:r>
            <a:endParaRPr lang="en-GB" sz="28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23</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9" y="1066800"/>
            <a:ext cx="8577051" cy="5334292"/>
          </a:xfrm>
          <a:prstGeom prst="rect">
            <a:avLst/>
          </a:prstGeom>
        </p:spPr>
      </p:pic>
    </p:spTree>
    <p:extLst>
      <p:ext uri="{BB962C8B-B14F-4D97-AF65-F5344CB8AC3E}">
        <p14:creationId xmlns:p14="http://schemas.microsoft.com/office/powerpoint/2010/main" val="184111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7200" y="61722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fld id="{B6F15528-21DE-4FAA-801E-634DDDAF4B2B}" type="slidenum">
              <a:rPr lang="en-GB" smtClean="0"/>
              <a:pPr/>
              <a:t>3</a:t>
            </a:fld>
            <a:endParaRPr lang="en-GB" dirty="0"/>
          </a:p>
        </p:txBody>
      </p:sp>
      <p:sp>
        <p:nvSpPr>
          <p:cNvPr id="7" name="Title 1"/>
          <p:cNvSpPr>
            <a:spLocks noGrp="1"/>
          </p:cNvSpPr>
          <p:nvPr>
            <p:ph type="title"/>
          </p:nvPr>
        </p:nvSpPr>
        <p:spPr>
          <a:xfrm>
            <a:off x="457200" y="762000"/>
            <a:ext cx="7536830" cy="390424"/>
          </a:xfrm>
        </p:spPr>
        <p:txBody>
          <a:bodyPr/>
          <a:lstStyle/>
          <a:p>
            <a:pPr algn="ctr"/>
            <a:r>
              <a:rPr lang="en-GB" sz="2400" dirty="0"/>
              <a:t># of Apprenticeship Standards Approved for Delivery</a:t>
            </a:r>
          </a:p>
        </p:txBody>
      </p:sp>
      <p:sp>
        <p:nvSpPr>
          <p:cNvPr id="2" name="TextBox 1"/>
          <p:cNvSpPr txBox="1"/>
          <p:nvPr/>
        </p:nvSpPr>
        <p:spPr>
          <a:xfrm>
            <a:off x="457200" y="6324601"/>
            <a:ext cx="5334000" cy="246221"/>
          </a:xfrm>
          <a:prstGeom prst="rect">
            <a:avLst/>
          </a:prstGeom>
          <a:noFill/>
        </p:spPr>
        <p:txBody>
          <a:bodyPr wrap="square" rtlCol="0">
            <a:spAutoFit/>
          </a:bodyPr>
          <a:lstStyle/>
          <a:p>
            <a:r>
              <a:rPr lang="en-GB" sz="1000" dirty="0"/>
              <a:t>*Standards approved for delivery as at 22 June 2018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96" y="1296009"/>
            <a:ext cx="7168904" cy="4560728"/>
          </a:xfrm>
          <a:prstGeom prst="rect">
            <a:avLst/>
          </a:prstGeom>
        </p:spPr>
      </p:pic>
    </p:spTree>
    <p:extLst>
      <p:ext uri="{BB962C8B-B14F-4D97-AF65-F5344CB8AC3E}">
        <p14:creationId xmlns:p14="http://schemas.microsoft.com/office/powerpoint/2010/main" val="293357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536830" cy="390424"/>
          </a:xfrm>
        </p:spPr>
        <p:txBody>
          <a:bodyPr/>
          <a:lstStyle/>
          <a:p>
            <a:pPr algn="ctr"/>
            <a:r>
              <a:rPr lang="en-GB" sz="2400" dirty="0"/>
              <a:t>Standards Development Time </a:t>
            </a:r>
            <a:r>
              <a:rPr lang="en-GB" sz="2400" dirty="0" smtClean="0"/>
              <a:t>and Distribution</a:t>
            </a:r>
            <a:endParaRPr lang="en-GB" sz="24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600"/>
            <a:ext cx="9144000" cy="3030246"/>
          </a:xfrm>
          <a:prstGeom prst="rect">
            <a:avLst/>
          </a:prstGeom>
        </p:spPr>
      </p:pic>
      <p:cxnSp>
        <p:nvCxnSpPr>
          <p:cNvPr id="5" name="Straight Connector 4">
            <a:extLst>
              <a:ext uri="{FF2B5EF4-FFF2-40B4-BE49-F238E27FC236}">
                <a16:creationId xmlns:a16="http://schemas.microsoft.com/office/drawing/2014/main" id="{D1688AC6-FF30-41FA-B9D8-50E0D180310B}"/>
              </a:ext>
            </a:extLst>
          </p:cNvPr>
          <p:cNvCxnSpPr/>
          <p:nvPr/>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4FFCF0-D887-472E-B8A4-389704E61688}"/>
              </a:ext>
            </a:extLst>
          </p:cNvPr>
          <p:cNvCxnSpPr/>
          <p:nvPr/>
        </p:nvCxnSpPr>
        <p:spPr>
          <a:xfrm>
            <a:off x="457200" y="61722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4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681"/>
            <a:ext cx="7536830" cy="390424"/>
          </a:xfrm>
        </p:spPr>
        <p:txBody>
          <a:bodyPr/>
          <a:lstStyle/>
          <a:p>
            <a:r>
              <a:rPr lang="en-GB" sz="2800" dirty="0" smtClean="0"/>
              <a:t>Cumulative Starts on Standards</a:t>
            </a:r>
            <a:endParaRPr lang="en-GB" sz="28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5</a:t>
            </a:fld>
            <a:endParaRPr lang="en-GB" dirty="0"/>
          </a:p>
        </p:txBody>
      </p:sp>
      <p:sp>
        <p:nvSpPr>
          <p:cNvPr id="5" name="TextBox 4"/>
          <p:cNvSpPr txBox="1"/>
          <p:nvPr/>
        </p:nvSpPr>
        <p:spPr>
          <a:xfrm>
            <a:off x="554925" y="1256122"/>
            <a:ext cx="7924800" cy="4876800"/>
          </a:xfrm>
          <a:prstGeom prst="rect">
            <a:avLst/>
          </a:prstGeom>
          <a:noFill/>
          <a:ln>
            <a:solidFill>
              <a:schemeClr val="tx1"/>
            </a:solidFill>
          </a:ln>
        </p:spPr>
        <p:txBody>
          <a:bodyPr wrap="square" rtlCol="0">
            <a:noAutofit/>
          </a:bodyPr>
          <a:lstStyle/>
          <a:p>
            <a:r>
              <a:rPr lang="en-GB" dirty="0" smtClean="0">
                <a:ln>
                  <a:solidFill>
                    <a:schemeClr val="accent1"/>
                  </a:solidFill>
                </a:ln>
              </a:rPr>
              <a:t>Chart redacted</a:t>
            </a:r>
            <a:endParaRPr lang="en-GB" dirty="0">
              <a:ln>
                <a:solidFill>
                  <a:schemeClr val="accent1"/>
                </a:solidFill>
              </a:ln>
            </a:endParaRPr>
          </a:p>
        </p:txBody>
      </p:sp>
    </p:spTree>
    <p:extLst>
      <p:ext uri="{BB962C8B-B14F-4D97-AF65-F5344CB8AC3E}">
        <p14:creationId xmlns:p14="http://schemas.microsoft.com/office/powerpoint/2010/main" val="238406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Strengthening of Training</a:t>
            </a:r>
            <a:endParaRPr lang="en-GB" sz="2800" dirty="0"/>
          </a:p>
        </p:txBody>
      </p:sp>
      <p:sp>
        <p:nvSpPr>
          <p:cNvPr id="3" name="Slide Number Placeholder 2"/>
          <p:cNvSpPr>
            <a:spLocks noGrp="1"/>
          </p:cNvSpPr>
          <p:nvPr>
            <p:ph type="sldNum" sz="quarter" idx="7"/>
          </p:nvPr>
        </p:nvSpPr>
        <p:spPr/>
        <p:txBody>
          <a:bodyPr/>
          <a:lstStyle/>
          <a:p>
            <a:fld id="{B6F15528-21DE-4FAA-801E-634DDDAF4B2B}" type="slidenum">
              <a:rPr lang="en-GB" smtClean="0"/>
              <a:pPr/>
              <a:t>6</a:t>
            </a:fld>
            <a:endParaRPr lang="en-GB" dirty="0"/>
          </a:p>
        </p:txBody>
      </p:sp>
      <p:sp>
        <p:nvSpPr>
          <p:cNvPr id="4" name="TextBox 3"/>
          <p:cNvSpPr txBox="1"/>
          <p:nvPr/>
        </p:nvSpPr>
        <p:spPr>
          <a:xfrm>
            <a:off x="762000" y="1219200"/>
            <a:ext cx="7924800" cy="4876800"/>
          </a:xfrm>
          <a:prstGeom prst="rect">
            <a:avLst/>
          </a:prstGeom>
          <a:noFill/>
          <a:ln>
            <a:solidFill>
              <a:schemeClr val="tx1"/>
            </a:solidFill>
          </a:ln>
        </p:spPr>
        <p:txBody>
          <a:bodyPr wrap="square" rtlCol="0">
            <a:noAutofit/>
          </a:bodyPr>
          <a:lstStyle/>
          <a:p>
            <a:r>
              <a:rPr lang="en-GB" dirty="0" smtClean="0">
                <a:ln>
                  <a:solidFill>
                    <a:schemeClr val="accent1"/>
                  </a:solidFill>
                </a:ln>
              </a:rPr>
              <a:t>Charts redacted</a:t>
            </a:r>
            <a:endParaRPr lang="en-GB" dirty="0">
              <a:ln>
                <a:solidFill>
                  <a:schemeClr val="accent1"/>
                </a:solidFill>
              </a:ln>
            </a:endParaRPr>
          </a:p>
        </p:txBody>
      </p:sp>
    </p:spTree>
    <p:extLst>
      <p:ext uri="{BB962C8B-B14F-4D97-AF65-F5344CB8AC3E}">
        <p14:creationId xmlns:p14="http://schemas.microsoft.com/office/powerpoint/2010/main" val="8866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7200" y="61722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7"/>
          </p:nvPr>
        </p:nvSpPr>
        <p:spPr/>
        <p:txBody>
          <a:bodyPr/>
          <a:lstStyle/>
          <a:p>
            <a:fld id="{B6F15528-21DE-4FAA-801E-634DDDAF4B2B}" type="slidenum">
              <a:rPr lang="en-GB" smtClean="0"/>
              <a:pPr/>
              <a:t>7</a:t>
            </a:fld>
            <a:endParaRPr lang="en-GB" dirty="0"/>
          </a:p>
        </p:txBody>
      </p:sp>
      <p:sp>
        <p:nvSpPr>
          <p:cNvPr id="7" name="Title 1"/>
          <p:cNvSpPr>
            <a:spLocks noGrp="1"/>
          </p:cNvSpPr>
          <p:nvPr>
            <p:ph type="title"/>
          </p:nvPr>
        </p:nvSpPr>
        <p:spPr>
          <a:xfrm>
            <a:off x="457199" y="762000"/>
            <a:ext cx="8229599" cy="390424"/>
          </a:xfrm>
        </p:spPr>
        <p:txBody>
          <a:bodyPr/>
          <a:lstStyle/>
          <a:p>
            <a:pPr algn="ctr"/>
            <a:r>
              <a:rPr lang="en-GB" sz="2500" dirty="0"/>
              <a:t>Quality Alliance – Quality Statement</a:t>
            </a:r>
          </a:p>
        </p:txBody>
      </p:sp>
      <p:sp>
        <p:nvSpPr>
          <p:cNvPr id="2" name="Rectangle 1"/>
          <p:cNvSpPr/>
          <p:nvPr/>
        </p:nvSpPr>
        <p:spPr>
          <a:xfrm>
            <a:off x="457199" y="1703725"/>
            <a:ext cx="8229599" cy="4093428"/>
          </a:xfrm>
          <a:prstGeom prst="rect">
            <a:avLst/>
          </a:prstGeom>
        </p:spPr>
        <p:txBody>
          <a:bodyPr wrap="square">
            <a:spAutoFit/>
          </a:bodyPr>
          <a:lstStyle/>
          <a:p>
            <a:pPr marL="800100" lvl="1" indent="-342900">
              <a:spcAft>
                <a:spcPts val="6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An agreed </a:t>
            </a:r>
            <a:r>
              <a:rPr lang="en-GB" sz="2400" b="1" dirty="0">
                <a:latin typeface="Arial" panose="020B0604020202020204" pitchFamily="34" charset="0"/>
                <a:ea typeface="Times New Roman" panose="02020603050405020304" pitchFamily="18" charset="0"/>
                <a:cs typeface="Times New Roman" panose="02020603050405020304" pitchFamily="18" charset="0"/>
              </a:rPr>
              <a:t>partnership</a:t>
            </a:r>
            <a:r>
              <a:rPr lang="en-GB" sz="2400" dirty="0">
                <a:latin typeface="Arial" panose="020B0604020202020204" pitchFamily="34" charset="0"/>
                <a:ea typeface="Times New Roman" panose="02020603050405020304" pitchFamily="18" charset="0"/>
                <a:cs typeface="Times New Roman" panose="02020603050405020304" pitchFamily="18" charset="0"/>
              </a:rPr>
              <a:t> between employer, training provider and apprentice</a:t>
            </a:r>
          </a:p>
          <a:p>
            <a:pPr marL="800100" lvl="1" indent="-342900">
              <a:spcAft>
                <a:spcPts val="6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A recognised </a:t>
            </a:r>
            <a:r>
              <a:rPr lang="en-GB" sz="2400" b="1" dirty="0">
                <a:latin typeface="Arial" panose="020B0604020202020204" pitchFamily="34" charset="0"/>
                <a:ea typeface="Times New Roman" panose="02020603050405020304" pitchFamily="18" charset="0"/>
                <a:cs typeface="Times New Roman" panose="02020603050405020304" pitchFamily="18" charset="0"/>
              </a:rPr>
              <a:t>occupation </a:t>
            </a:r>
            <a:r>
              <a:rPr lang="en-GB" sz="2400" dirty="0">
                <a:latin typeface="Arial" panose="020B0604020202020204" pitchFamily="34" charset="0"/>
                <a:ea typeface="Times New Roman" panose="02020603050405020304" pitchFamily="18" charset="0"/>
                <a:cs typeface="Times New Roman" panose="02020603050405020304" pitchFamily="18" charset="0"/>
              </a:rPr>
              <a:t>and a written standard which fully defines the occupation in terms of the responsibilities and tasks involved</a:t>
            </a:r>
          </a:p>
          <a:p>
            <a:pPr marL="800100" lvl="1" indent="-342900">
              <a:spcAft>
                <a:spcPts val="6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Employment in a </a:t>
            </a:r>
            <a:r>
              <a:rPr lang="en-GB" sz="2400" b="1" dirty="0">
                <a:latin typeface="Arial" panose="020B0604020202020204" pitchFamily="34" charset="0"/>
                <a:ea typeface="Times New Roman" panose="02020603050405020304" pitchFamily="18" charset="0"/>
                <a:cs typeface="Times New Roman" panose="02020603050405020304" pitchFamily="18" charset="0"/>
              </a:rPr>
              <a:t>job</a:t>
            </a:r>
            <a:r>
              <a:rPr lang="en-GB" sz="2400" dirty="0">
                <a:latin typeface="Arial" panose="020B0604020202020204" pitchFamily="34" charset="0"/>
                <a:ea typeface="Times New Roman" panose="02020603050405020304" pitchFamily="18" charset="0"/>
                <a:cs typeface="Times New Roman" panose="02020603050405020304" pitchFamily="18" charset="0"/>
              </a:rPr>
              <a:t> which provides opportunities to cover the full occupational profile and learning all of the skills, knowledge and behaviours required</a:t>
            </a:r>
          </a:p>
          <a:p>
            <a:pPr marL="800100" lvl="1" indent="-342900">
              <a:spcAft>
                <a:spcPts val="6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A </a:t>
            </a:r>
            <a:r>
              <a:rPr lang="en-GB" sz="2400" b="1" dirty="0">
                <a:latin typeface="Arial" panose="020B0604020202020204" pitchFamily="34" charset="0"/>
                <a:ea typeface="Times New Roman" panose="02020603050405020304" pitchFamily="18" charset="0"/>
                <a:cs typeface="Times New Roman" panose="02020603050405020304" pitchFamily="18" charset="0"/>
              </a:rPr>
              <a:t>training</a:t>
            </a:r>
            <a:r>
              <a:rPr lang="en-GB" sz="2400" dirty="0">
                <a:latin typeface="Arial" panose="020B0604020202020204" pitchFamily="34" charset="0"/>
                <a:ea typeface="Times New Roman" panose="02020603050405020304" pitchFamily="18" charset="0"/>
                <a:cs typeface="Times New Roman" panose="02020603050405020304" pitchFamily="18" charset="0"/>
              </a:rPr>
              <a:t> programme </a:t>
            </a:r>
          </a:p>
          <a:p>
            <a:pPr marL="800100" lvl="1" indent="-342900">
              <a:spcAft>
                <a:spcPts val="6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Times New Roman" panose="02020603050405020304" pitchFamily="18" charset="0"/>
              </a:rPr>
              <a:t>Rigorous and independent </a:t>
            </a:r>
            <a:r>
              <a:rPr lang="en-GB" sz="2400" b="1" dirty="0">
                <a:latin typeface="Arial" panose="020B0604020202020204" pitchFamily="34" charset="0"/>
                <a:ea typeface="Times New Roman" panose="02020603050405020304" pitchFamily="18" charset="0"/>
                <a:cs typeface="Times New Roman" panose="02020603050405020304" pitchFamily="18" charset="0"/>
              </a:rPr>
              <a:t>end-point assessment</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84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nitsch\OneDrive - Department for Education\Documents\Speech Material\The-Apprenticesh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486" t="-3448" r="-1163" b="-8621"/>
          <a:stretch/>
        </p:blipFill>
        <p:spPr>
          <a:xfrm>
            <a:off x="1066800" y="1524000"/>
            <a:ext cx="7010400" cy="4953000"/>
          </a:xfrm>
          <a:prstGeom prst="rect">
            <a:avLst/>
          </a:prstGeom>
        </p:spPr>
      </p:pic>
      <p:sp>
        <p:nvSpPr>
          <p:cNvPr id="4" name="TextBox 3"/>
          <p:cNvSpPr txBox="1"/>
          <p:nvPr/>
        </p:nvSpPr>
        <p:spPr>
          <a:xfrm>
            <a:off x="74096" y="100705"/>
            <a:ext cx="9035838" cy="1423467"/>
          </a:xfrm>
          <a:prstGeom prst="rect">
            <a:avLst/>
          </a:prstGeom>
          <a:solidFill>
            <a:schemeClr val="bg1"/>
          </a:solidFill>
        </p:spPr>
        <p:txBody>
          <a:bodyPr wrap="square" rtlCol="0">
            <a:spAutoFit/>
          </a:bodyPr>
          <a:lstStyle/>
          <a:p>
            <a:endParaRPr lang="en-GB" sz="2400" dirty="0">
              <a:solidFill>
                <a:srgbClr val="4F81BD"/>
              </a:solidFill>
            </a:endParaRPr>
          </a:p>
          <a:p>
            <a:r>
              <a:rPr lang="en-GB" sz="2500" dirty="0" smtClean="0">
                <a:solidFill>
                  <a:srgbClr val="4F81BD"/>
                </a:solidFill>
                <a:latin typeface="Arial" panose="020B0604020202020204" pitchFamily="34" charset="0"/>
                <a:cs typeface="Arial" panose="020B0604020202020204" pitchFamily="34" charset="0"/>
              </a:rPr>
              <a:t>    Apprenticeship </a:t>
            </a:r>
            <a:r>
              <a:rPr lang="en-GB" sz="2500" dirty="0">
                <a:solidFill>
                  <a:srgbClr val="4F81BD"/>
                </a:solidFill>
                <a:latin typeface="Arial" panose="020B0604020202020204" pitchFamily="34" charset="0"/>
                <a:cs typeface="Arial" panose="020B0604020202020204" pitchFamily="34" charset="0"/>
              </a:rPr>
              <a:t>Levy</a:t>
            </a:r>
          </a:p>
          <a:p>
            <a:endParaRPr lang="en-GB" sz="2400" dirty="0">
              <a:solidFill>
                <a:srgbClr val="4F81BD"/>
              </a:solidFill>
            </a:endParaRPr>
          </a:p>
          <a:p>
            <a:endParaRPr lang="en-GB" sz="1350" dirty="0"/>
          </a:p>
        </p:txBody>
      </p:sp>
      <p:cxnSp>
        <p:nvCxnSpPr>
          <p:cNvPr id="6" name="Straight Connector 5">
            <a:extLst>
              <a:ext uri="{FF2B5EF4-FFF2-40B4-BE49-F238E27FC236}">
                <a16:creationId xmlns:a16="http://schemas.microsoft.com/office/drawing/2014/main" id="{9836B174-56A3-4D45-8B7E-830449333092}"/>
              </a:ext>
            </a:extLst>
          </p:cNvPr>
          <p:cNvCxnSpPr/>
          <p:nvPr/>
        </p:nvCxnSpPr>
        <p:spPr>
          <a:xfrm>
            <a:off x="457200" y="1143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F0A677-6FAC-4818-A3FD-89B69BDAEDDB}"/>
              </a:ext>
            </a:extLst>
          </p:cNvPr>
          <p:cNvCxnSpPr/>
          <p:nvPr/>
        </p:nvCxnSpPr>
        <p:spPr>
          <a:xfrm>
            <a:off x="609600" y="67056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object 4">
            <a:extLst>
              <a:ext uri="{FF2B5EF4-FFF2-40B4-BE49-F238E27FC236}">
                <a16:creationId xmlns:a16="http://schemas.microsoft.com/office/drawing/2014/main" id="{B7462874-5156-4EF6-8464-057C47EE3162}"/>
              </a:ext>
            </a:extLst>
          </p:cNvPr>
          <p:cNvSpPr/>
          <p:nvPr/>
        </p:nvSpPr>
        <p:spPr>
          <a:xfrm>
            <a:off x="7086600" y="377202"/>
            <a:ext cx="1449990" cy="390425"/>
          </a:xfrm>
          <a:prstGeom prst="rect">
            <a:avLst/>
          </a:prstGeom>
          <a:blipFill>
            <a:blip r:embed="rId4"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97578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7"/>
          </p:nvPr>
        </p:nvSpPr>
        <p:spPr/>
        <p:txBody>
          <a:bodyPr/>
          <a:lstStyle/>
          <a:p>
            <a:fld id="{B6F15528-21DE-4FAA-801E-634DDDAF4B2B}" type="slidenum">
              <a:rPr lang="en-GB" smtClean="0"/>
              <a:pPr/>
              <a:t>9</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58" y="0"/>
            <a:ext cx="7646084" cy="6858000"/>
          </a:xfrm>
          <a:prstGeom prst="rect">
            <a:avLst/>
          </a:prstGeom>
        </p:spPr>
      </p:pic>
    </p:spTree>
    <p:extLst>
      <p:ext uri="{BB962C8B-B14F-4D97-AF65-F5344CB8AC3E}">
        <p14:creationId xmlns:p14="http://schemas.microsoft.com/office/powerpoint/2010/main" val="3568674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1343</Words>
  <Application>Microsoft Office PowerPoint</Application>
  <PresentationFormat>On-screen Show (4:3)</PresentationFormat>
  <Paragraphs>238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Gill Sans MT</vt:lpstr>
      <vt:lpstr>Times New Roman</vt:lpstr>
      <vt:lpstr>Office Theme</vt:lpstr>
      <vt:lpstr>PowerPoint Presentation</vt:lpstr>
      <vt:lpstr>Institute’s Role</vt:lpstr>
      <vt:lpstr># of Apprenticeship Standards Approved for Delivery</vt:lpstr>
      <vt:lpstr>Standards Development Time and Distribution</vt:lpstr>
      <vt:lpstr>Cumulative Starts on Standards</vt:lpstr>
      <vt:lpstr>Strengthening of Training</vt:lpstr>
      <vt:lpstr>Quality Alliance – Quality Statement</vt:lpstr>
      <vt:lpstr>PowerPoint Presentation</vt:lpstr>
      <vt:lpstr>PowerPoint Presentation</vt:lpstr>
      <vt:lpstr> Statutory Reviews – Timetable for Digital Pilot</vt:lpstr>
      <vt:lpstr>Programme Challenges</vt:lpstr>
      <vt:lpstr>T-Levels</vt:lpstr>
      <vt:lpstr>The IFA’s Role</vt:lpstr>
      <vt:lpstr>T-Level Roll-Out Plan</vt:lpstr>
      <vt:lpstr>Challenges</vt:lpstr>
      <vt:lpstr>Take Aways</vt:lpstr>
      <vt:lpstr>PowerPoint Presentation</vt:lpstr>
      <vt:lpstr>Key Features of the Standards Based Apprenticeship</vt:lpstr>
      <vt:lpstr>PowerPoint Presentation</vt:lpstr>
      <vt:lpstr>T-Level Composition</vt:lpstr>
      <vt:lpstr>Annex A: Updated slides on Cumulative Starts on Standards (slide 5) and Strengthening of Training (slide 6) </vt:lpstr>
      <vt:lpstr>Cumulative Starts on Standards</vt:lpstr>
      <vt:lpstr>Strengthening of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2018-12-19T13:48:47Z</dcterms:created>
  <dcterms:modified xsi:type="dcterms:W3CDTF">2019-01-15T15:29:54Z</dcterms:modified>
</cp:coreProperties>
</file>