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4" r:id="rId2"/>
  </p:sldMasterIdLst>
  <p:notesMasterIdLst>
    <p:notesMasterId r:id="rId9"/>
  </p:notesMasterIdLst>
  <p:sldIdLst>
    <p:sldId id="259" r:id="rId3"/>
    <p:sldId id="264" r:id="rId4"/>
    <p:sldId id="261" r:id="rId5"/>
    <p:sldId id="262" r:id="rId6"/>
    <p:sldId id="263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5AA4"/>
    <a:srgbClr val="825A86"/>
    <a:srgbClr val="D41F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BDF73-26A6-4FF0-BC92-5D686CF83726}" type="datetimeFigureOut">
              <a:rPr lang="en-GB" smtClean="0"/>
              <a:t>21/04/2017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B6D39-371F-476B-9931-53B6352ED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494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462C8-A97C-4A5D-8064-12BEA82B7099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164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462C8-A97C-4A5D-8064-12BEA82B7099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164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NCFE is currently on the register for the following standards:</a:t>
            </a:r>
          </a:p>
          <a:p>
            <a:pPr lvl="1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6 Chartered Manager Degree Apprenticeship  £1350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5 Operations/Departmental Manager £1350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4 Project Manager £900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3 Team Leader/Supervisor £750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3 Assistant Accountant £900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2 Customer Service Practitioner £400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We are constantly review Standards as they are released.  This will be an ever evolving offer.</a:t>
            </a:r>
          </a:p>
          <a:p>
            <a:pPr lvl="1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We are on the Register for:</a:t>
            </a:r>
          </a:p>
          <a:p>
            <a:pPr lvl="1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Commis Chef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– Approved January </a:t>
            </a:r>
          </a:p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Hospitality Supervisor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– Approved January </a:t>
            </a:r>
          </a:p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Senior Chef Production Cooking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– Approved January </a:t>
            </a:r>
          </a:p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Hospitality Team Member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– Approved January </a:t>
            </a:r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r>
              <a:rPr lang="en-GB" sz="1800" dirty="0"/>
              <a:t>Future Standards to be reviewed</a:t>
            </a:r>
          </a:p>
          <a:p>
            <a:pPr lvl="1"/>
            <a:endParaRPr lang="en-GB" sz="1800" dirty="0"/>
          </a:p>
          <a:p>
            <a:pPr lvl="1"/>
            <a:r>
              <a:rPr lang="en-GB" sz="1800" dirty="0"/>
              <a:t>Retail – new standards have just been released</a:t>
            </a:r>
          </a:p>
          <a:p>
            <a:pPr lvl="1"/>
            <a:r>
              <a:rPr lang="en-GB" sz="1800" dirty="0"/>
              <a:t>Business  Administration – awaiting standards</a:t>
            </a:r>
          </a:p>
          <a:p>
            <a:pPr lvl="1"/>
            <a:r>
              <a:rPr lang="en-GB" sz="1800" dirty="0"/>
              <a:t>Customer service L3 – awaiting standards</a:t>
            </a:r>
          </a:p>
          <a:p>
            <a:pPr lvl="1"/>
            <a:r>
              <a:rPr lang="en-GB" sz="1800" dirty="0"/>
              <a:t>Business Improvement Techniques – Awaiting Standards</a:t>
            </a:r>
          </a:p>
          <a:p>
            <a:endParaRPr lang="en-GB" dirty="0"/>
          </a:p>
          <a:p>
            <a:r>
              <a:rPr lang="en-GB" dirty="0"/>
              <a:t>We currently</a:t>
            </a:r>
            <a:r>
              <a:rPr lang="en-GB" baseline="0" dirty="0"/>
              <a:t> are review the demand for these services before they are officially added to our NCFE EPA service.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A1F2A-69E4-4934-8A50-764FFAA47EA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881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 believe it will be March before the EYE standards will be released</a:t>
            </a:r>
            <a:r>
              <a:rPr lang="en-GB" baseline="0" dirty="0"/>
              <a:t> – 1 month window for applications – 2 month window before we receive feedback from the SFA regard success onto the AAO register. June before we know if we can offer this service formally from the SFA – Best Case Senior.</a:t>
            </a:r>
          </a:p>
          <a:p>
            <a:endParaRPr lang="en-GB" baseline="0" dirty="0"/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CACHE EPA offer covers the following standards which are published and ready:</a:t>
            </a:r>
          </a:p>
          <a:p>
            <a:pPr lvl="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Level 2 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Healthcare Support Worker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£300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Level 5 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Healthcare Assistant Practitioner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£1200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Level 2 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Adult Care Worker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£600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Level 3 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Lead Adult Care Worker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£600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Level 3 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Dental Nurse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£900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Level 4 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Dental Practice Manager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£1800</a:t>
            </a:r>
          </a:p>
          <a:p>
            <a:pPr lvl="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n-GB" sz="12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review and plan to add to this service once the following standards are released:</a:t>
            </a:r>
          </a:p>
          <a:p>
            <a:pPr lvl="0"/>
            <a:endParaRPr lang="en-GB" sz="1200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 in Adult Care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Manager/ Advanced practitioner in Adult Care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Children, young people and families manager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Children, young people and families practitioner</a:t>
            </a:r>
          </a:p>
          <a:p>
            <a:pPr lvl="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Hand out the price cards to each person in the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WorkShop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A1F2A-69E4-4934-8A50-764FFAA47EA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881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Check list of what you’ll get </a:t>
            </a:r>
          </a:p>
          <a:p>
            <a:endParaRPr lang="en-GB" dirty="0"/>
          </a:p>
          <a:p>
            <a:r>
              <a:rPr lang="en-GB" dirty="0"/>
              <a:t>Pre programmed delivery</a:t>
            </a:r>
            <a:r>
              <a:rPr lang="en-GB" baseline="0" dirty="0"/>
              <a:t> support</a:t>
            </a:r>
          </a:p>
          <a:p>
            <a:r>
              <a:rPr lang="en-GB" baseline="0" dirty="0"/>
              <a:t>Mapping documentation</a:t>
            </a:r>
          </a:p>
          <a:p>
            <a:r>
              <a:rPr lang="en-GB" baseline="0" dirty="0"/>
              <a:t>Online digital platform </a:t>
            </a:r>
          </a:p>
          <a:p>
            <a:r>
              <a:rPr lang="en-GB" baseline="0" dirty="0"/>
              <a:t>Dedicated end-point assessment team and contacts sample resources (‘mock </a:t>
            </a:r>
            <a:r>
              <a:rPr lang="en-GB" baseline="0" dirty="0" err="1"/>
              <a:t>assesments</a:t>
            </a:r>
            <a:r>
              <a:rPr lang="en-GB" baseline="0" dirty="0"/>
              <a:t>’)</a:t>
            </a:r>
          </a:p>
          <a:p>
            <a:r>
              <a:rPr lang="en-GB" baseline="0" dirty="0"/>
              <a:t>Centre guidance and invigilation requirements </a:t>
            </a:r>
          </a:p>
          <a:p>
            <a:r>
              <a:rPr lang="en-GB" baseline="0" dirty="0"/>
              <a:t>Up front pricing structure </a:t>
            </a:r>
          </a:p>
          <a:p>
            <a:r>
              <a:rPr lang="en-GB" baseline="0" dirty="0"/>
              <a:t>Bid and tender support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053A5-7CF2-411C-A7E7-CE6858A4590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56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SUPPORT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EXPERTS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COLLABORATION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ＭＳ Ｐゴシック" pitchFamily="34" charset="-128"/>
              <a:cs typeface="+mn-cs"/>
            </a:endParaRP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As there is still allot of uncertainty in the area,  it’s about collaboration -  being able to highlight that we will have content to support centres through the delivery of the standard to ensure they are EPA ready -  highlight the fact we have a dedicated team in place to create bespoke support for centres through the transition will also be something they will want to hear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BBDA3B-2095-400E-A19E-991A246EC853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0186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800" y="630000"/>
            <a:ext cx="7772400" cy="1470025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lnSpc>
                <a:spcPts val="2100"/>
              </a:lnSpc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376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3C2EC14-1005-AE43-B441-A32B0703953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31CB324-075F-964A-805D-5F979CA69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086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800" y="4896000"/>
            <a:ext cx="7772400" cy="1470025"/>
          </a:xfrm>
          <a:prstGeom prst="rect">
            <a:avLst/>
          </a:prstGeom>
        </p:spPr>
        <p:txBody>
          <a:bodyPr lIns="0" tIns="0" bIns="0" anchor="t"/>
          <a:lstStyle>
            <a:lvl1pPr algn="l">
              <a:lnSpc>
                <a:spcPts val="2100"/>
              </a:lnSpc>
              <a:defRPr sz="2000" b="1" i="0">
                <a:latin typeface="Arial"/>
                <a:cs typeface="Arial"/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5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800" y="626400"/>
            <a:ext cx="7772400" cy="1470025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800" y="23220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633200" y="6303963"/>
            <a:ext cx="1978025" cy="179387"/>
          </a:xfrm>
        </p:spPr>
        <p:txBody>
          <a:bodyPr>
            <a:noAutofit/>
          </a:bodyPr>
          <a:lstStyle>
            <a:lvl1pPr>
              <a:lnSpc>
                <a:spcPts val="900"/>
              </a:lnSpc>
              <a:buFontTx/>
              <a:buNone/>
              <a:defRPr sz="800"/>
            </a:lvl1pPr>
            <a:lvl2pPr>
              <a:lnSpc>
                <a:spcPts val="900"/>
              </a:lnSpc>
              <a:buFontTx/>
              <a:buNone/>
              <a:defRPr sz="800"/>
            </a:lvl2pPr>
            <a:lvl3pPr>
              <a:lnSpc>
                <a:spcPts val="900"/>
              </a:lnSpc>
              <a:buFontTx/>
              <a:buNone/>
              <a:defRPr sz="800"/>
            </a:lvl3pPr>
            <a:lvl4pPr>
              <a:lnSpc>
                <a:spcPts val="900"/>
              </a:lnSpc>
              <a:buFontTx/>
              <a:buNone/>
              <a:defRPr sz="800"/>
            </a:lvl4pPr>
            <a:lvl5pPr>
              <a:lnSpc>
                <a:spcPts val="900"/>
              </a:lnSpc>
              <a:buFontTx/>
              <a:buNone/>
              <a:defRPr sz="800"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>
          <a:xfrm>
            <a:off x="6684963" y="6303963"/>
            <a:ext cx="2133600" cy="1682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000000"/>
                </a:solidFill>
                <a:cs typeface="Arial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B2541D5-B705-455F-AA95-C526A03BFDF4}" type="datetime1">
              <a:rPr lang="en-US" altLang="en-US">
                <a:latin typeface="Arial" charset="0"/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4/21/2017</a:t>
            </a:fld>
            <a:endParaRPr lang="en-US" altLang="en-US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2578100" y="6303963"/>
            <a:ext cx="1955800" cy="1682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000000"/>
                </a:solidFill>
                <a:cs typeface="Arial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>
                <a:latin typeface="Arial" charset="0"/>
                <a:ea typeface="ＭＳ Ｐゴシック" pitchFamily="34" charset="-128"/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54962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800" y="626400"/>
            <a:ext cx="7772400" cy="1470025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800" y="2322000"/>
            <a:ext cx="6400800" cy="1752600"/>
          </a:xfrm>
        </p:spPr>
        <p:txBody>
          <a:bodyPr/>
          <a:lstStyle>
            <a:lvl1pPr marL="0" indent="108000" algn="l">
              <a:buFont typeface="Arial"/>
              <a:buChar char="•"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633200" y="6303963"/>
            <a:ext cx="1978025" cy="179387"/>
          </a:xfrm>
        </p:spPr>
        <p:txBody>
          <a:bodyPr>
            <a:noAutofit/>
          </a:bodyPr>
          <a:lstStyle>
            <a:lvl1pPr>
              <a:lnSpc>
                <a:spcPts val="900"/>
              </a:lnSpc>
              <a:buFontTx/>
              <a:buNone/>
              <a:defRPr sz="800"/>
            </a:lvl1pPr>
            <a:lvl2pPr>
              <a:lnSpc>
                <a:spcPts val="900"/>
              </a:lnSpc>
              <a:buFontTx/>
              <a:buNone/>
              <a:defRPr sz="800"/>
            </a:lvl2pPr>
            <a:lvl3pPr>
              <a:lnSpc>
                <a:spcPts val="900"/>
              </a:lnSpc>
              <a:buFontTx/>
              <a:buNone/>
              <a:defRPr sz="800"/>
            </a:lvl3pPr>
            <a:lvl4pPr>
              <a:lnSpc>
                <a:spcPts val="900"/>
              </a:lnSpc>
              <a:buFontTx/>
              <a:buNone/>
              <a:defRPr sz="800"/>
            </a:lvl4pPr>
            <a:lvl5pPr>
              <a:lnSpc>
                <a:spcPts val="900"/>
              </a:lnSpc>
              <a:buFontTx/>
              <a:buNone/>
              <a:defRPr sz="800"/>
            </a:lvl5pPr>
          </a:lstStyle>
          <a:p>
            <a:pPr lvl="0"/>
            <a:r>
              <a:rPr lang="en-GB" dirty="0" smtClean="0"/>
              <a:t>Click to edit Master text styles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>
          <a:xfrm>
            <a:off x="6684963" y="6303963"/>
            <a:ext cx="2133600" cy="1682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000000"/>
                </a:solidFill>
                <a:cs typeface="Arial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B55AF9E-BA2E-4212-970F-4AAC1E583F81}" type="datetime1">
              <a:rPr lang="en-US" altLang="en-US">
                <a:latin typeface="Arial" charset="0"/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4/21/2017</a:t>
            </a:fld>
            <a:endParaRPr lang="en-US" altLang="en-US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2578100" y="6303963"/>
            <a:ext cx="1955800" cy="168275"/>
          </a:xfrm>
          <a:prstGeom prst="rect">
            <a:avLst/>
          </a:prstGeom>
        </p:spPr>
        <p:txBody>
          <a:bodyPr lIns="0" tIns="0" rIns="0" bIns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b="0" i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</a:lstStyle>
          <a:p>
            <a:pPr defTabSz="457200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86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800" y="626400"/>
            <a:ext cx="8358000" cy="1470025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800" y="2322000"/>
            <a:ext cx="3878174" cy="1752600"/>
          </a:xfrm>
        </p:spPr>
        <p:txBody>
          <a:bodyPr/>
          <a:lstStyle>
            <a:lvl1pPr marL="0" indent="108000" algn="l">
              <a:buFont typeface="Arial"/>
              <a:buChar char="•"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633200" y="6303963"/>
            <a:ext cx="1978025" cy="179387"/>
          </a:xfrm>
        </p:spPr>
        <p:txBody>
          <a:bodyPr>
            <a:noAutofit/>
          </a:bodyPr>
          <a:lstStyle>
            <a:lvl1pPr>
              <a:lnSpc>
                <a:spcPts val="900"/>
              </a:lnSpc>
              <a:buFontTx/>
              <a:buNone/>
              <a:defRPr sz="800"/>
            </a:lvl1pPr>
            <a:lvl2pPr>
              <a:lnSpc>
                <a:spcPts val="900"/>
              </a:lnSpc>
              <a:buFontTx/>
              <a:buNone/>
              <a:defRPr sz="800"/>
            </a:lvl2pPr>
            <a:lvl3pPr>
              <a:lnSpc>
                <a:spcPts val="900"/>
              </a:lnSpc>
              <a:buFontTx/>
              <a:buNone/>
              <a:defRPr sz="800"/>
            </a:lvl3pPr>
            <a:lvl4pPr>
              <a:lnSpc>
                <a:spcPts val="900"/>
              </a:lnSpc>
              <a:buFontTx/>
              <a:buNone/>
              <a:defRPr sz="800"/>
            </a:lvl4pPr>
            <a:lvl5pPr>
              <a:lnSpc>
                <a:spcPts val="900"/>
              </a:lnSpc>
              <a:buFontTx/>
              <a:buNone/>
              <a:defRPr sz="800"/>
            </a:lvl5pPr>
          </a:lstStyle>
          <a:p>
            <a:pPr lvl="0"/>
            <a:r>
              <a:rPr lang="en-GB" dirty="0" smtClean="0"/>
              <a:t>Click to edit Master text styles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33200" y="2322000"/>
            <a:ext cx="4185363" cy="3572278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6684963" y="6303963"/>
            <a:ext cx="2133600" cy="1682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000000"/>
                </a:solidFill>
                <a:cs typeface="Arial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D69C298-A269-42B4-8E28-F26F7C85B4CF}" type="datetime1">
              <a:rPr lang="en-US" altLang="en-US">
                <a:latin typeface="Arial" charset="0"/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4/21/2017</a:t>
            </a:fld>
            <a:endParaRPr lang="en-US" altLang="en-US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578100" y="6303963"/>
            <a:ext cx="1955800" cy="168275"/>
          </a:xfrm>
          <a:prstGeom prst="rect">
            <a:avLst/>
          </a:prstGeom>
        </p:spPr>
        <p:txBody>
          <a:bodyPr lIns="0" tIns="0" rIns="0" bIns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b="0" i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</a:lstStyle>
          <a:p>
            <a:pPr defTabSz="457200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6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633200" y="6303963"/>
            <a:ext cx="1978025" cy="179387"/>
          </a:xfrm>
        </p:spPr>
        <p:txBody>
          <a:bodyPr>
            <a:noAutofit/>
          </a:bodyPr>
          <a:lstStyle>
            <a:lvl1pPr>
              <a:lnSpc>
                <a:spcPts val="900"/>
              </a:lnSpc>
              <a:buFontTx/>
              <a:buNone/>
              <a:defRPr sz="800"/>
            </a:lvl1pPr>
            <a:lvl2pPr>
              <a:lnSpc>
                <a:spcPts val="900"/>
              </a:lnSpc>
              <a:buFontTx/>
              <a:buNone/>
              <a:defRPr sz="800"/>
            </a:lvl2pPr>
            <a:lvl3pPr>
              <a:lnSpc>
                <a:spcPts val="900"/>
              </a:lnSpc>
              <a:buFontTx/>
              <a:buNone/>
              <a:defRPr sz="800"/>
            </a:lvl3pPr>
            <a:lvl4pPr>
              <a:lnSpc>
                <a:spcPts val="900"/>
              </a:lnSpc>
              <a:buFontTx/>
              <a:buNone/>
              <a:defRPr sz="800"/>
            </a:lvl4pPr>
            <a:lvl5pPr>
              <a:lnSpc>
                <a:spcPts val="900"/>
              </a:lnSpc>
              <a:buFontTx/>
              <a:buNone/>
              <a:defRPr sz="800"/>
            </a:lvl5pPr>
          </a:lstStyle>
          <a:p>
            <a:pPr lvl="0"/>
            <a:r>
              <a:rPr lang="en-GB" dirty="0" smtClean="0"/>
              <a:t>Click to edit Master text styles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0375" y="626400"/>
            <a:ext cx="8208000" cy="5220000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6684963" y="6303963"/>
            <a:ext cx="2133600" cy="1682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000000"/>
                </a:solidFill>
                <a:cs typeface="Arial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AF45D50-9352-4F7C-B831-C0DA86B4706A}" type="datetime1">
              <a:rPr lang="en-US" altLang="en-US">
                <a:latin typeface="Arial" charset="0"/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4/21/2017</a:t>
            </a:fld>
            <a:endParaRPr lang="en-US" altLang="en-US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578100" y="6303963"/>
            <a:ext cx="1955800" cy="168275"/>
          </a:xfrm>
          <a:prstGeom prst="rect">
            <a:avLst/>
          </a:prstGeom>
        </p:spPr>
        <p:txBody>
          <a:bodyPr lIns="0" tIns="0" rIns="0" bIns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b="0" i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</a:lstStyle>
          <a:p>
            <a:pPr defTabSz="457200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8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3C2EC14-1005-AE43-B441-A32B0703953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31CB324-075F-964A-805D-5F979CA69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87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3C2EC14-1005-AE43-B441-A32B0703953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31CB324-075F-964A-805D-5F979CA69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9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3C2EC14-1005-AE43-B441-A32B0703953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31CB324-075F-964A-805D-5F979CA69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41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825A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850" y="2062163"/>
            <a:ext cx="260350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6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sldNum="0"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60375" y="6159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0375" y="2303463"/>
            <a:ext cx="82296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  <a:endParaRPr lang="en-US" altLang="en-US" smtClean="0"/>
          </a:p>
        </p:txBody>
      </p:sp>
      <p:pic>
        <p:nvPicPr>
          <p:cNvPr id="2052" name="Picture 6" descr="NCFE_LOGO_RGB.jp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6040438"/>
            <a:ext cx="9175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227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hf sldNum="0" hdr="0"/>
  <p:txStyles>
    <p:titleStyle>
      <a:lvl1pPr algn="l" defTabSz="457200" rtl="0" eaLnBrk="0" fontAlgn="base" hangingPunct="0">
        <a:lnSpc>
          <a:spcPts val="2100"/>
        </a:lnSpc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defTabSz="457200" rtl="0" eaLnBrk="0" fontAlgn="base" hangingPunct="0">
        <a:lnSpc>
          <a:spcPts val="21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defTabSz="457200" rtl="0" eaLnBrk="0" fontAlgn="base" hangingPunct="0">
        <a:lnSpc>
          <a:spcPts val="21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defTabSz="457200" rtl="0" eaLnBrk="0" fontAlgn="base" hangingPunct="0">
        <a:lnSpc>
          <a:spcPts val="21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defTabSz="457200" rtl="0" eaLnBrk="0" fontAlgn="base" hangingPunct="0">
        <a:lnSpc>
          <a:spcPts val="21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l" defTabSz="457200" rtl="0" fontAlgn="base">
        <a:lnSpc>
          <a:spcPts val="21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34" charset="-128"/>
        </a:defRPr>
      </a:lvl6pPr>
      <a:lvl7pPr marL="914400" algn="l" defTabSz="457200" rtl="0" fontAlgn="base">
        <a:lnSpc>
          <a:spcPts val="21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34" charset="-128"/>
        </a:defRPr>
      </a:lvl7pPr>
      <a:lvl8pPr marL="1371600" algn="l" defTabSz="457200" rtl="0" fontAlgn="base">
        <a:lnSpc>
          <a:spcPts val="21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34" charset="-128"/>
        </a:defRPr>
      </a:lvl8pPr>
      <a:lvl9pPr marL="1828800" algn="l" defTabSz="457200" rtl="0" fontAlgn="base">
        <a:lnSpc>
          <a:spcPts val="21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defTabSz="457200" rtl="0" eaLnBrk="0" fontAlgn="base" hangingPunct="0">
        <a:lnSpc>
          <a:spcPts val="18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marL="742950" indent="-285750" algn="l" defTabSz="457200" rtl="0" eaLnBrk="0" fontAlgn="base" hangingPunct="0">
        <a:lnSpc>
          <a:spcPts val="18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2pPr>
      <a:lvl3pPr marL="1143000" indent="-228600" algn="l" defTabSz="457200" rtl="0" eaLnBrk="0" fontAlgn="base" hangingPunct="0">
        <a:lnSpc>
          <a:spcPts val="18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3pPr>
      <a:lvl4pPr marL="1600200" indent="-228600" algn="l" defTabSz="457200" rtl="0" eaLnBrk="0" fontAlgn="base" hangingPunct="0">
        <a:lnSpc>
          <a:spcPts val="18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4pPr>
      <a:lvl5pPr marL="2057400" indent="-228600" algn="l" defTabSz="457200" rtl="0" eaLnBrk="0" fontAlgn="base" hangingPunct="0">
        <a:lnSpc>
          <a:spcPts val="18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10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52" y="42053"/>
            <a:ext cx="2202957" cy="105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60800" y="3116560"/>
            <a:ext cx="6400800" cy="1752600"/>
          </a:xfrm>
        </p:spPr>
        <p:txBody>
          <a:bodyPr/>
          <a:lstStyle/>
          <a:p>
            <a:pPr indent="0">
              <a:buNone/>
            </a:pPr>
            <a:r>
              <a:rPr lang="en-GB" sz="4000" dirty="0" smtClean="0"/>
              <a:t>Apprenticeship update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311481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7"/>
          <p:cNvSpPr/>
          <p:nvPr/>
        </p:nvSpPr>
        <p:spPr>
          <a:xfrm>
            <a:off x="-739340" y="392766"/>
            <a:ext cx="5611033" cy="668142"/>
          </a:xfrm>
          <a:prstGeom prst="roundRect">
            <a:avLst>
              <a:gd name="adj" fmla="val 50000"/>
            </a:avLst>
          </a:prstGeom>
          <a:solidFill>
            <a:srgbClr val="825A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391367" y="600436"/>
            <a:ext cx="7772400" cy="572009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Some concerns </a:t>
            </a:r>
            <a:r>
              <a:rPr lang="en-US" altLang="en-US" dirty="0" smtClean="0">
                <a:latin typeface="Arial" charset="0"/>
                <a:cs typeface="Arial" charset="0"/>
              </a:rPr>
              <a:t/>
            </a:r>
            <a:br>
              <a:rPr lang="en-US" altLang="en-US" dirty="0" smtClean="0">
                <a:latin typeface="Arial" charset="0"/>
                <a:cs typeface="Arial" charset="0"/>
              </a:rPr>
            </a:br>
            <a:r>
              <a:rPr lang="en-US" altLang="en-US" dirty="0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24439" y="1988840"/>
            <a:ext cx="7315913" cy="44857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Procurement for apprenticeships training in </a:t>
            </a:r>
            <a:r>
              <a:rPr lang="en-GB" dirty="0" smtClean="0"/>
              <a:t>SMEs</a:t>
            </a:r>
            <a:br>
              <a:rPr lang="en-GB" dirty="0" smtClean="0"/>
            </a:b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Levy – a gamble on all </a:t>
            </a:r>
            <a:r>
              <a:rPr lang="en-GB" dirty="0" smtClean="0"/>
              <a:t>sides</a:t>
            </a:r>
            <a:br>
              <a:rPr lang="en-GB" dirty="0" smtClean="0"/>
            </a:b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20% </a:t>
            </a:r>
            <a:r>
              <a:rPr lang="en-GB" i="1" dirty="0"/>
              <a:t>‘off the job’ </a:t>
            </a:r>
            <a:r>
              <a:rPr lang="en-GB" dirty="0" smtClean="0"/>
              <a:t>training</a:t>
            </a:r>
            <a:br>
              <a:rPr lang="en-GB" dirty="0" smtClean="0"/>
            </a:b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Inclusion of qualifications in apprenticeship standards</a:t>
            </a:r>
            <a:endParaRPr lang="en-GB" dirty="0"/>
          </a:p>
          <a:p>
            <a:pPr indent="0">
              <a:buNone/>
            </a:pPr>
            <a:endParaRPr lang="en-GB" dirty="0" smtClean="0"/>
          </a:p>
          <a:p>
            <a:pPr indent="0">
              <a:buNone/>
            </a:pPr>
            <a:endParaRPr lang="en-GB" dirty="0"/>
          </a:p>
          <a:p>
            <a:pPr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endParaRPr lang="en-GB" dirty="0"/>
          </a:p>
          <a:p>
            <a:pPr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3983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553689" y="3239401"/>
            <a:ext cx="4048787" cy="3131839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5471" y="1366897"/>
            <a:ext cx="565235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NCFE is currently on the register for the following standards:</a:t>
            </a:r>
            <a:b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lvl="1" indent="-296863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6 Chartered Manager Degree Apprenticeship </a:t>
            </a:r>
          </a:p>
          <a:p>
            <a:pPr marL="354013" lvl="1" indent="-296863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5 Operations/Departmental Manager </a:t>
            </a:r>
          </a:p>
          <a:p>
            <a:pPr marL="354013" lvl="1" indent="-296863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4 Project Manager</a:t>
            </a:r>
          </a:p>
          <a:p>
            <a:pPr marL="354013" lvl="1" indent="-296863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3 Team Leader/Supervisor </a:t>
            </a:r>
          </a:p>
          <a:p>
            <a:pPr marL="354013" lvl="1" indent="-296863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3 Assistant Accountant </a:t>
            </a:r>
          </a:p>
          <a:p>
            <a:pPr marL="354013" lvl="1" indent="-296863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2 Customer Service Practitioner 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-739340" y="392766"/>
            <a:ext cx="5611033" cy="677974"/>
            <a:chOff x="-805145" y="402598"/>
            <a:chExt cx="6263148" cy="677974"/>
          </a:xfrm>
        </p:grpSpPr>
        <p:sp>
          <p:nvSpPr>
            <p:cNvPr id="8" name="Rectangle: Rounded Corners 7"/>
            <p:cNvSpPr/>
            <p:nvPr/>
          </p:nvSpPr>
          <p:spPr>
            <a:xfrm>
              <a:off x="-805145" y="402598"/>
              <a:ext cx="6263148" cy="668142"/>
            </a:xfrm>
            <a:prstGeom prst="roundRect">
              <a:avLst>
                <a:gd name="adj" fmla="val 50000"/>
              </a:avLst>
            </a:prstGeom>
            <a:solidFill>
              <a:srgbClr val="CDD6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4"/>
            <a:srcRect t="24861"/>
            <a:stretch/>
          </p:blipFill>
          <p:spPr>
            <a:xfrm>
              <a:off x="233512" y="402598"/>
              <a:ext cx="5007269" cy="677974"/>
            </a:xfrm>
            <a:prstGeom prst="rect">
              <a:avLst/>
            </a:prstGeom>
          </p:spPr>
        </p:pic>
      </p:grpSp>
      <p:sp>
        <p:nvSpPr>
          <p:cNvPr id="10" name="Rectangle: Rounded Corners 7"/>
          <p:cNvSpPr/>
          <p:nvPr/>
        </p:nvSpPr>
        <p:spPr>
          <a:xfrm>
            <a:off x="-756592" y="3717032"/>
            <a:ext cx="5611033" cy="2036296"/>
          </a:xfrm>
          <a:prstGeom prst="roundRect">
            <a:avLst>
              <a:gd name="adj" fmla="val 50000"/>
            </a:avLst>
          </a:prstGeom>
          <a:solidFill>
            <a:srgbClr val="CDD6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275471" y="3912343"/>
            <a:ext cx="44885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lvl="1">
              <a:spcAft>
                <a:spcPts val="1200"/>
              </a:spcAft>
            </a:pPr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 on the Register:</a:t>
            </a:r>
          </a:p>
          <a:p>
            <a:pPr marL="3746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 Chef</a:t>
            </a:r>
          </a:p>
          <a:p>
            <a:pPr marL="3746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Hospitality Supervisor</a:t>
            </a:r>
          </a:p>
          <a:p>
            <a:pPr marL="3746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Chef Production Cooking</a:t>
            </a:r>
          </a:p>
          <a:p>
            <a:pPr marL="3746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Hospitality Team Member</a:t>
            </a:r>
          </a:p>
        </p:txBody>
      </p:sp>
    </p:spTree>
    <p:extLst>
      <p:ext uri="{BB962C8B-B14F-4D97-AF65-F5344CB8AC3E}">
        <p14:creationId xmlns:p14="http://schemas.microsoft.com/office/powerpoint/2010/main" val="29963952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502556" y="3218526"/>
            <a:ext cx="4048433" cy="3173238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275471" y="1460822"/>
            <a:ext cx="5933150" cy="2303783"/>
          </a:xfrm>
        </p:spPr>
        <p:txBody>
          <a:bodyPr>
            <a:noAutofit/>
          </a:bodyPr>
          <a:lstStyle/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CACHE EPA offer covers the following standards which are published and ready: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2 Healthcare Support Worker </a:t>
            </a:r>
          </a:p>
          <a:p>
            <a:pPr marL="360363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5 Healthcare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Assistant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Practitioner </a:t>
            </a:r>
          </a:p>
          <a:p>
            <a:pPr marL="360363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2 Adult Care Worker </a:t>
            </a:r>
          </a:p>
          <a:p>
            <a:pPr marL="360363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3 Lead Adult Care Worker </a:t>
            </a:r>
          </a:p>
          <a:p>
            <a:pPr marL="360363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3 Dental Nurse </a:t>
            </a:r>
          </a:p>
          <a:p>
            <a:pPr marL="360363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Level 4 Dental Practice Manager</a:t>
            </a:r>
            <a:b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-575073" y="402599"/>
            <a:ext cx="5467017" cy="684451"/>
            <a:chOff x="-731196" y="402598"/>
            <a:chExt cx="6263148" cy="684451"/>
          </a:xfrm>
        </p:grpSpPr>
        <p:sp>
          <p:nvSpPr>
            <p:cNvPr id="9" name="Rectangle: Rounded Corners 8"/>
            <p:cNvSpPr/>
            <p:nvPr/>
          </p:nvSpPr>
          <p:spPr>
            <a:xfrm>
              <a:off x="-731196" y="402598"/>
              <a:ext cx="6263148" cy="668142"/>
            </a:xfrm>
            <a:prstGeom prst="roundRect">
              <a:avLst>
                <a:gd name="adj" fmla="val 50000"/>
              </a:avLst>
            </a:prstGeom>
            <a:solidFill>
              <a:srgbClr val="D41F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996" y="440817"/>
              <a:ext cx="5304408" cy="646232"/>
            </a:xfrm>
            <a:prstGeom prst="rect">
              <a:avLst/>
            </a:prstGeom>
          </p:spPr>
        </p:pic>
      </p:grpSp>
      <p:sp>
        <p:nvSpPr>
          <p:cNvPr id="10" name="Rectangle: Rounded Corners 7"/>
          <p:cNvSpPr/>
          <p:nvPr/>
        </p:nvSpPr>
        <p:spPr>
          <a:xfrm>
            <a:off x="-684584" y="3717032"/>
            <a:ext cx="5611033" cy="2036296"/>
          </a:xfrm>
          <a:prstGeom prst="roundRect">
            <a:avLst>
              <a:gd name="adj" fmla="val 50000"/>
            </a:avLst>
          </a:prstGeom>
          <a:solidFill>
            <a:srgbClr val="D41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251520" y="3865691"/>
            <a:ext cx="4572000" cy="172354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Aft>
                <a:spcPts val="1200"/>
              </a:spcAft>
            </a:pPr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working on submissions for:</a:t>
            </a:r>
          </a:p>
          <a:p>
            <a:pPr marL="360363" lvl="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healthcare support worker</a:t>
            </a:r>
          </a:p>
          <a:p>
            <a:pPr marL="360363" lvl="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Children, young people and families manager</a:t>
            </a:r>
          </a:p>
          <a:p>
            <a:pPr marL="360363" lvl="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Children, young people and families practitioner</a:t>
            </a:r>
          </a:p>
        </p:txBody>
      </p:sp>
    </p:spTree>
    <p:extLst>
      <p:ext uri="{BB962C8B-B14F-4D97-AF65-F5344CB8AC3E}">
        <p14:creationId xmlns:p14="http://schemas.microsoft.com/office/powerpoint/2010/main" val="21582444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51823" y="402598"/>
            <a:ext cx="5293776" cy="684642"/>
            <a:chOff x="-805145" y="402598"/>
            <a:chExt cx="4005545" cy="684642"/>
          </a:xfrm>
        </p:grpSpPr>
        <p:sp>
          <p:nvSpPr>
            <p:cNvPr id="3" name="Rectangle: Rounded Corners 2"/>
            <p:cNvSpPr/>
            <p:nvPr/>
          </p:nvSpPr>
          <p:spPr>
            <a:xfrm>
              <a:off x="-805145" y="402598"/>
              <a:ext cx="4005545" cy="668142"/>
            </a:xfrm>
            <a:prstGeom prst="roundRect">
              <a:avLst>
                <a:gd name="adj" fmla="val 50000"/>
              </a:avLst>
            </a:prstGeom>
            <a:solidFill>
              <a:srgbClr val="EB5D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332159" y="441008"/>
              <a:ext cx="1785407" cy="646232"/>
            </a:xfrm>
            <a:prstGeom prst="rect">
              <a:avLst/>
            </a:prstGeom>
          </p:spPr>
        </p:pic>
      </p:grpSp>
      <p:grpSp>
        <p:nvGrpSpPr>
          <p:cNvPr id="35" name="Group 34"/>
          <p:cNvGrpSpPr/>
          <p:nvPr/>
        </p:nvGrpSpPr>
        <p:grpSpPr>
          <a:xfrm>
            <a:off x="4530338" y="4676918"/>
            <a:ext cx="5476704" cy="713228"/>
            <a:chOff x="6040450" y="4676918"/>
            <a:chExt cx="7302272" cy="713228"/>
          </a:xfrm>
        </p:grpSpPr>
        <p:sp>
          <p:nvSpPr>
            <p:cNvPr id="2" name="Rectangle 1"/>
            <p:cNvSpPr/>
            <p:nvPr/>
          </p:nvSpPr>
          <p:spPr>
            <a:xfrm>
              <a:off x="7246722" y="4806569"/>
              <a:ext cx="6096000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Bid and tender support</a:t>
              </a:r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/>
            <a:srcRect l="31528" t="55302" r="50225"/>
            <a:stretch/>
          </p:blipFill>
          <p:spPr>
            <a:xfrm>
              <a:off x="6040450" y="4676918"/>
              <a:ext cx="823635" cy="713228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156029" y="1554126"/>
            <a:ext cx="4014068" cy="698669"/>
            <a:chOff x="423439" y="1554125"/>
            <a:chExt cx="4607959" cy="698669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4"/>
            <a:srcRect l="74417" t="56214"/>
            <a:stretch/>
          </p:blipFill>
          <p:spPr>
            <a:xfrm>
              <a:off x="423439" y="1554125"/>
              <a:ext cx="1132998" cy="698669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1636879" y="1620088"/>
              <a:ext cx="3394519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Pre programmed delivery </a:t>
              </a:r>
              <a:endParaRPr lang="en-GB" sz="16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support</a:t>
              </a:r>
              <a:endParaRPr lang="en-GB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530338" y="1365014"/>
            <a:ext cx="3283107" cy="911858"/>
            <a:chOff x="6040450" y="1340936"/>
            <a:chExt cx="4377476" cy="911858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/>
            <a:srcRect l="28330" r="51598" b="42854"/>
            <a:stretch/>
          </p:blipFill>
          <p:spPr>
            <a:xfrm>
              <a:off x="6040450" y="1340936"/>
              <a:ext cx="919645" cy="911858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7254239" y="1721639"/>
              <a:ext cx="316368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Mapping documentation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56029" y="2467369"/>
            <a:ext cx="3371493" cy="933562"/>
            <a:chOff x="208038" y="2467369"/>
            <a:chExt cx="4495325" cy="933562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4"/>
            <a:srcRect l="49963" r="25583" b="41494"/>
            <a:stretch/>
          </p:blipFill>
          <p:spPr>
            <a:xfrm>
              <a:off x="208038" y="2467369"/>
              <a:ext cx="1103028" cy="933562"/>
            </a:xfrm>
            <a:prstGeom prst="rect">
              <a:avLst/>
            </a:prstGeom>
          </p:spPr>
        </p:pic>
        <p:sp>
          <p:nvSpPr>
            <p:cNvPr id="22" name="Rectangle 21"/>
            <p:cNvSpPr/>
            <p:nvPr/>
          </p:nvSpPr>
          <p:spPr>
            <a:xfrm>
              <a:off x="1736310" y="2764873"/>
              <a:ext cx="296705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Online digital platform 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56766" y="3695739"/>
            <a:ext cx="3739171" cy="741373"/>
            <a:chOff x="361453" y="3695739"/>
            <a:chExt cx="3915909" cy="741373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4"/>
            <a:srcRect l="52784" t="57146" r="25207"/>
            <a:stretch/>
          </p:blipFill>
          <p:spPr>
            <a:xfrm>
              <a:off x="361453" y="3753310"/>
              <a:ext cx="899445" cy="683802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1491528" y="3695739"/>
              <a:ext cx="278583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Sample resources (‘mock assessments’)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355976" y="2378742"/>
            <a:ext cx="4147729" cy="1094017"/>
            <a:chOff x="5818677" y="2378742"/>
            <a:chExt cx="4873200" cy="1094017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/>
            <a:srcRect l="5756" r="71106" b="44237"/>
            <a:stretch/>
          </p:blipFill>
          <p:spPr>
            <a:xfrm>
              <a:off x="5818677" y="2378742"/>
              <a:ext cx="1105020" cy="978250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7087719" y="2641762"/>
              <a:ext cx="360415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Dedicated end-point assessment team and contacts 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492542" y="3576514"/>
            <a:ext cx="3365660" cy="726178"/>
            <a:chOff x="5990055" y="3576514"/>
            <a:chExt cx="4487547" cy="726178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4"/>
            <a:srcRect l="81565" t="9364" b="45126"/>
            <a:stretch/>
          </p:blipFill>
          <p:spPr>
            <a:xfrm>
              <a:off x="5990055" y="3576514"/>
              <a:ext cx="763989" cy="726178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7246722" y="3695738"/>
              <a:ext cx="323088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Centre guidance and invigilation requirements 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98330" y="4661790"/>
            <a:ext cx="3624698" cy="783434"/>
            <a:chOff x="264439" y="4661790"/>
            <a:chExt cx="4832930" cy="783434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4"/>
            <a:srcRect t="54380" r="68660"/>
            <a:stretch/>
          </p:blipFill>
          <p:spPr>
            <a:xfrm>
              <a:off x="264439" y="4661790"/>
              <a:ext cx="1319058" cy="783434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1775519" y="4890646"/>
              <a:ext cx="33218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Up front pricing structure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20722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568494" y="3532788"/>
            <a:ext cx="4219530" cy="1683793"/>
            <a:chOff x="757991" y="3532787"/>
            <a:chExt cx="5626040" cy="1683793"/>
          </a:xfrm>
        </p:grpSpPr>
        <p:pic>
          <p:nvPicPr>
            <p:cNvPr id="1028" name="Picture 4" descr="https://www.ncfe.org.uk/media/17786/Charlotte-Freeman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16000" contrast="14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991" y="3611940"/>
              <a:ext cx="1497581" cy="1604640"/>
            </a:xfrm>
            <a:prstGeom prst="rect">
              <a:avLst/>
            </a:prstGeom>
            <a:noFill/>
            <a:ln w="6350">
              <a:solidFill>
                <a:schemeClr val="bg1">
                  <a:lumMod val="75000"/>
                </a:schemeClr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2262474" y="3532787"/>
              <a:ext cx="4121557" cy="1077218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Charlotte Freeman</a:t>
              </a:r>
            </a:p>
            <a:p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Apprenticeship Leader</a:t>
              </a:r>
            </a:p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charlottefreeman@ncfe.org.uk</a:t>
              </a:r>
            </a:p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07711 377 017</a:t>
              </a:r>
              <a:endParaRPr lang="en-GB" alt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886326" y="1502387"/>
            <a:ext cx="4124310" cy="1682273"/>
            <a:chOff x="6515100" y="1502386"/>
            <a:chExt cx="5499078" cy="1682273"/>
          </a:xfrm>
        </p:grpSpPr>
        <p:sp>
          <p:nvSpPr>
            <p:cNvPr id="2" name="Rectangle 1"/>
            <p:cNvSpPr/>
            <p:nvPr/>
          </p:nvSpPr>
          <p:spPr>
            <a:xfrm>
              <a:off x="8002747" y="1502386"/>
              <a:ext cx="4011431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Caroline Whitmore</a:t>
              </a:r>
            </a:p>
            <a:p>
              <a:r>
                <a:rPr lang="en-GB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Apprenticeship Consultant</a:t>
              </a:r>
            </a:p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carolinewhitmore@ncfe.org.uk</a:t>
              </a:r>
            </a:p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0191 240 8833</a:t>
              </a:r>
            </a:p>
          </p:txBody>
        </p:sp>
        <p:pic>
          <p:nvPicPr>
            <p:cNvPr id="4098" name="Picture 2" descr="https://www.ncfe.org.uk/media/828509/caroline-whitmore.jpg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28" t="11782" r="5952" b="9405"/>
            <a:stretch/>
          </p:blipFill>
          <p:spPr bwMode="auto">
            <a:xfrm>
              <a:off x="6515100" y="1580020"/>
              <a:ext cx="1501113" cy="1604639"/>
            </a:xfrm>
            <a:prstGeom prst="rect">
              <a:avLst/>
            </a:prstGeom>
            <a:noFill/>
            <a:ln w="6350">
              <a:solidFill>
                <a:schemeClr val="bg1">
                  <a:lumMod val="75000"/>
                </a:schemeClr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Group 4"/>
          <p:cNvGrpSpPr/>
          <p:nvPr/>
        </p:nvGrpSpPr>
        <p:grpSpPr>
          <a:xfrm>
            <a:off x="568493" y="1502036"/>
            <a:ext cx="3787483" cy="1688837"/>
            <a:chOff x="757990" y="1502036"/>
            <a:chExt cx="5049977" cy="1688837"/>
          </a:xfrm>
        </p:grpSpPr>
        <p:sp>
          <p:nvSpPr>
            <p:cNvPr id="12" name="Rectangle 11"/>
            <p:cNvSpPr/>
            <p:nvPr/>
          </p:nvSpPr>
          <p:spPr>
            <a:xfrm>
              <a:off x="2314679" y="1502036"/>
              <a:ext cx="3493288" cy="1077218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Mike Boswell</a:t>
              </a:r>
            </a:p>
            <a:p>
              <a:r>
                <a:rPr lang="en-GB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Head of Apprenticeship Services </a:t>
              </a:r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mikeboswell@ncfe.org.uk</a:t>
              </a:r>
            </a:p>
          </p:txBody>
        </p:sp>
        <p:pic>
          <p:nvPicPr>
            <p:cNvPr id="2050" name="Picture 2" descr="C:\Users\kristinag\AppData\Local\Microsoft\Windows\Temporary Internet Files\Content.Outlook\J1JHKJMH\mike boswell.jpg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9" r="17575" b="9520"/>
            <a:stretch/>
          </p:blipFill>
          <p:spPr bwMode="auto">
            <a:xfrm>
              <a:off x="757990" y="1586235"/>
              <a:ext cx="1593593" cy="1604638"/>
            </a:xfrm>
            <a:prstGeom prst="rect">
              <a:avLst/>
            </a:prstGeom>
            <a:noFill/>
            <a:ln w="6350">
              <a:solidFill>
                <a:schemeClr val="bg1">
                  <a:lumMod val="75000"/>
                </a:schemeClr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Group 2"/>
          <p:cNvGrpSpPr/>
          <p:nvPr/>
        </p:nvGrpSpPr>
        <p:grpSpPr>
          <a:xfrm>
            <a:off x="-296677" y="402598"/>
            <a:ext cx="6452853" cy="668142"/>
            <a:chOff x="-395570" y="402598"/>
            <a:chExt cx="8603805" cy="668142"/>
          </a:xfrm>
        </p:grpSpPr>
        <p:sp>
          <p:nvSpPr>
            <p:cNvPr id="11" name="Rectangle: Rounded Corners 10"/>
            <p:cNvSpPr/>
            <p:nvPr/>
          </p:nvSpPr>
          <p:spPr>
            <a:xfrm>
              <a:off x="-395570" y="402598"/>
              <a:ext cx="6910670" cy="668142"/>
            </a:xfrm>
            <a:prstGeom prst="roundRect">
              <a:avLst>
                <a:gd name="adj" fmla="val 50000"/>
              </a:avLst>
            </a:prstGeom>
            <a:solidFill>
              <a:srgbClr val="825A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9326" y="480899"/>
              <a:ext cx="8178909" cy="5373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420919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309</Words>
  <Application>Microsoft Office PowerPoint</Application>
  <PresentationFormat>On-screen Show (4:3)</PresentationFormat>
  <Paragraphs>126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6_Office Theme</vt:lpstr>
      <vt:lpstr>1_Office Theme</vt:lpstr>
      <vt:lpstr>PowerPoint Presentation</vt:lpstr>
      <vt:lpstr>Some concerns 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Apprenticeship update</dc:title>
  <dc:creator>Andrew Gladstone-Heighton</dc:creator>
  <cp:lastModifiedBy>Kristina Gray</cp:lastModifiedBy>
  <cp:revision>6</cp:revision>
  <dcterms:created xsi:type="dcterms:W3CDTF">2017-04-21T09:01:43Z</dcterms:created>
  <dcterms:modified xsi:type="dcterms:W3CDTF">2017-04-21T10:42:32Z</dcterms:modified>
</cp:coreProperties>
</file>